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80" r:id="rId2"/>
    <p:sldId id="285" r:id="rId3"/>
    <p:sldId id="286" r:id="rId4"/>
    <p:sldId id="289" r:id="rId5"/>
    <p:sldId id="290" r:id="rId6"/>
    <p:sldId id="291" r:id="rId7"/>
    <p:sldId id="256" r:id="rId8"/>
    <p:sldId id="257" r:id="rId9"/>
    <p:sldId id="282" r:id="rId10"/>
    <p:sldId id="283" r:id="rId11"/>
    <p:sldId id="284" r:id="rId12"/>
    <p:sldId id="293" r:id="rId13"/>
    <p:sldId id="294" r:id="rId14"/>
    <p:sldId id="292" r:id="rId15"/>
    <p:sldId id="258" r:id="rId16"/>
    <p:sldId id="261" r:id="rId17"/>
    <p:sldId id="266" r:id="rId18"/>
    <p:sldId id="264" r:id="rId19"/>
    <p:sldId id="273" r:id="rId20"/>
    <p:sldId id="299" r:id="rId21"/>
    <p:sldId id="302" r:id="rId22"/>
    <p:sldId id="308" r:id="rId23"/>
    <p:sldId id="301" r:id="rId24"/>
    <p:sldId id="300" r:id="rId25"/>
    <p:sldId id="305" r:id="rId26"/>
    <p:sldId id="306" r:id="rId27"/>
    <p:sldId id="307" r:id="rId28"/>
    <p:sldId id="298"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82882" autoAdjust="0"/>
  </p:normalViewPr>
  <p:slideViewPr>
    <p:cSldViewPr snapToGrid="0">
      <p:cViewPr varScale="1">
        <p:scale>
          <a:sx n="72" d="100"/>
          <a:sy n="72" d="100"/>
        </p:scale>
        <p:origin x="175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4"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 Id="rId4" Type="http://schemas.openxmlformats.org/officeDocument/2006/relationships/image" Target="../media/image33.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4.wmf"/><Relationship Id="rId7" Type="http://schemas.openxmlformats.org/officeDocument/2006/relationships/image" Target="../media/image40.wmf"/><Relationship Id="rId2" Type="http://schemas.openxmlformats.org/officeDocument/2006/relationships/image" Target="../media/image36.wmf"/><Relationship Id="rId1" Type="http://schemas.openxmlformats.org/officeDocument/2006/relationships/image" Target="../media/image33.wmf"/><Relationship Id="rId6" Type="http://schemas.openxmlformats.org/officeDocument/2006/relationships/image" Target="../media/image39.wmf"/><Relationship Id="rId5" Type="http://schemas.openxmlformats.org/officeDocument/2006/relationships/image" Target="../media/image38.wmf"/><Relationship Id="rId4" Type="http://schemas.openxmlformats.org/officeDocument/2006/relationships/image" Target="../media/image3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C2F13C-6770-454D-B382-E9275ECA3BF4}" type="datetimeFigureOut">
              <a:rPr lang="zh-CN" altLang="en-US" smtClean="0"/>
              <a:t>2018/4/24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EB69B2-5435-419E-94E6-BDC63478126A}" type="slidenum">
              <a:rPr lang="zh-CN" altLang="en-US" smtClean="0"/>
              <a:t>‹#›</a:t>
            </a:fld>
            <a:endParaRPr lang="zh-CN" altLang="en-US"/>
          </a:p>
        </p:txBody>
      </p:sp>
    </p:spTree>
    <p:extLst>
      <p:ext uri="{BB962C8B-B14F-4D97-AF65-F5344CB8AC3E}">
        <p14:creationId xmlns:p14="http://schemas.microsoft.com/office/powerpoint/2010/main" val="142405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a:t>
            </a:fld>
            <a:endParaRPr lang="zh-CN" altLang="en-US"/>
          </a:p>
        </p:txBody>
      </p:sp>
    </p:spTree>
    <p:extLst>
      <p:ext uri="{BB962C8B-B14F-4D97-AF65-F5344CB8AC3E}">
        <p14:creationId xmlns:p14="http://schemas.microsoft.com/office/powerpoint/2010/main" val="4029504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10</a:t>
            </a:fld>
            <a:endParaRPr lang="zh-CN" altLang="en-US"/>
          </a:p>
        </p:txBody>
      </p:sp>
    </p:spTree>
    <p:extLst>
      <p:ext uri="{BB962C8B-B14F-4D97-AF65-F5344CB8AC3E}">
        <p14:creationId xmlns:p14="http://schemas.microsoft.com/office/powerpoint/2010/main" val="2893056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11</a:t>
            </a:fld>
            <a:endParaRPr lang="zh-CN" altLang="en-US"/>
          </a:p>
        </p:txBody>
      </p:sp>
    </p:spTree>
    <p:extLst>
      <p:ext uri="{BB962C8B-B14F-4D97-AF65-F5344CB8AC3E}">
        <p14:creationId xmlns:p14="http://schemas.microsoft.com/office/powerpoint/2010/main" val="25387435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12</a:t>
            </a:fld>
            <a:endParaRPr lang="zh-CN" altLang="en-US"/>
          </a:p>
        </p:txBody>
      </p:sp>
    </p:spTree>
    <p:extLst>
      <p:ext uri="{BB962C8B-B14F-4D97-AF65-F5344CB8AC3E}">
        <p14:creationId xmlns:p14="http://schemas.microsoft.com/office/powerpoint/2010/main" val="2183949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13</a:t>
            </a:fld>
            <a:endParaRPr lang="zh-CN" altLang="en-US"/>
          </a:p>
        </p:txBody>
      </p:sp>
    </p:spTree>
    <p:extLst>
      <p:ext uri="{BB962C8B-B14F-4D97-AF65-F5344CB8AC3E}">
        <p14:creationId xmlns:p14="http://schemas.microsoft.com/office/powerpoint/2010/main" val="2578161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14</a:t>
            </a:fld>
            <a:endParaRPr lang="zh-CN" altLang="en-US"/>
          </a:p>
        </p:txBody>
      </p:sp>
    </p:spTree>
    <p:extLst>
      <p:ext uri="{BB962C8B-B14F-4D97-AF65-F5344CB8AC3E}">
        <p14:creationId xmlns:p14="http://schemas.microsoft.com/office/powerpoint/2010/main" val="1125144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MDP</a:t>
            </a:r>
            <a:r>
              <a:rPr lang="zh-CN" altLang="en-US" sz="1200" dirty="0" smtClean="0"/>
              <a:t>假设下一个状态仅仅和当前状态和</a:t>
            </a:r>
            <a:r>
              <a:rPr lang="en-US" altLang="zh-CN" sz="1200" dirty="0" smtClean="0"/>
              <a:t>action</a:t>
            </a:r>
            <a:r>
              <a:rPr lang="zh-CN" altLang="en-US" sz="1200" dirty="0" smtClean="0"/>
              <a:t>有关，这也称作</a:t>
            </a:r>
            <a:r>
              <a:rPr lang="en-US" altLang="zh-CN" sz="1200" dirty="0" smtClean="0"/>
              <a:t>Markov assumption</a:t>
            </a:r>
            <a:r>
              <a:rPr lang="zh-CN" altLang="en-US" sz="1200" dirty="0" smtClean="0"/>
              <a:t>，这也能体现在</a:t>
            </a:r>
            <a:r>
              <a:rPr lang="en-US" altLang="zh-CN" sz="1200" dirty="0" smtClean="0"/>
              <a:t>POMDP</a:t>
            </a:r>
            <a:r>
              <a:rPr lang="zh-CN" altLang="en-US" sz="1200" dirty="0" smtClean="0"/>
              <a:t>中</a:t>
            </a:r>
            <a:endParaRPr lang="zh-CN" altLang="en-US" sz="900" i="1" dirty="0" smtClean="0">
              <a:solidFill>
                <a:srgbClr val="FF0000"/>
              </a:solidFill>
            </a:endParaRPr>
          </a:p>
          <a:p>
            <a:endParaRPr lang="en-US" altLang="zh-CN" dirty="0" smtClean="0"/>
          </a:p>
          <a:p>
            <a:r>
              <a:rPr lang="zh-CN" altLang="en-US" dirty="0" smtClean="0"/>
              <a:t>所以说一个</a:t>
            </a:r>
            <a:r>
              <a:rPr lang="en-US" altLang="zh-CN" dirty="0" smtClean="0"/>
              <a:t>POMDP</a:t>
            </a:r>
            <a:r>
              <a:rPr lang="zh-CN" altLang="en-US" dirty="0" smtClean="0"/>
              <a:t>可以表现为</a:t>
            </a:r>
            <a:r>
              <a:rPr lang="en-US" altLang="zh-CN" dirty="0" smtClean="0"/>
              <a:t>8</a:t>
            </a:r>
            <a:r>
              <a:rPr lang="zh-CN" altLang="en-US" dirty="0" smtClean="0"/>
              <a:t>元组。其中</a:t>
            </a:r>
            <a:r>
              <a:rPr lang="en-US" altLang="zh-CN" dirty="0" smtClean="0"/>
              <a:t>S</a:t>
            </a:r>
            <a:r>
              <a:rPr lang="zh-CN" altLang="en-US" baseline="0" dirty="0" smtClean="0"/>
              <a:t>、</a:t>
            </a:r>
            <a:r>
              <a:rPr lang="en-US" altLang="zh-CN" baseline="0" dirty="0" smtClean="0"/>
              <a:t>M</a:t>
            </a:r>
            <a:r>
              <a:rPr lang="zh-CN" altLang="en-US" baseline="0" dirty="0" smtClean="0"/>
              <a:t>、</a:t>
            </a:r>
            <a:r>
              <a:rPr lang="en-US" altLang="zh-CN" baseline="0" dirty="0" smtClean="0"/>
              <a:t>A</a:t>
            </a:r>
            <a:r>
              <a:rPr lang="zh-CN" altLang="en-US" baseline="0" dirty="0" smtClean="0"/>
              <a:t>、</a:t>
            </a:r>
            <a:r>
              <a:rPr lang="en-US" altLang="zh-CN" baseline="0" dirty="0" smtClean="0"/>
              <a:t>R</a:t>
            </a:r>
            <a:r>
              <a:rPr lang="zh-CN" altLang="en-US" baseline="0" dirty="0" smtClean="0"/>
              <a:t>、</a:t>
            </a:r>
            <a:r>
              <a:rPr lang="en-US" altLang="zh-CN" baseline="0" dirty="0" smtClean="0"/>
              <a:t>gamma</a:t>
            </a:r>
            <a:r>
              <a:rPr lang="zh-CN" altLang="en-US" baseline="0" dirty="0" smtClean="0"/>
              <a:t>都和</a:t>
            </a:r>
            <a:r>
              <a:rPr lang="en-US" altLang="zh-CN" baseline="0" dirty="0" smtClean="0"/>
              <a:t>MDP</a:t>
            </a:r>
            <a:r>
              <a:rPr lang="zh-CN" altLang="en-US" baseline="0" dirty="0" smtClean="0"/>
              <a:t>中的定义一样。主要的不同是观测代表的是</a:t>
            </a:r>
            <a:r>
              <a:rPr lang="en-US" altLang="zh-CN" baseline="0" dirty="0" smtClean="0"/>
              <a:t>agent</a:t>
            </a:r>
            <a:r>
              <a:rPr lang="zh-CN" altLang="en-US" baseline="0" dirty="0" smtClean="0"/>
              <a:t>的主管的判断，不代表客观的情况。因为在有些情况下客观情况是很难判断的。</a:t>
            </a:r>
            <a:endParaRPr lang="en-US" altLang="zh-CN" baseline="0" dirty="0" smtClean="0"/>
          </a:p>
          <a:p>
            <a:r>
              <a:rPr lang="en-US" altLang="zh-CN" baseline="0" dirty="0" smtClean="0"/>
              <a:t>Theta </a:t>
            </a:r>
            <a:r>
              <a:rPr lang="zh-CN" altLang="en-US" baseline="0" dirty="0" smtClean="0"/>
              <a:t>是观测函数，表现为矩阵的形式。</a:t>
            </a:r>
            <a:endParaRPr lang="en-US" altLang="zh-CN" baseline="0" dirty="0" smtClean="0"/>
          </a:p>
          <a:p>
            <a:r>
              <a:rPr lang="en-US" altLang="zh-CN" baseline="0" dirty="0" smtClean="0"/>
              <a:t>B </a:t>
            </a:r>
            <a:r>
              <a:rPr lang="zh-CN" altLang="en-US" baseline="0" dirty="0" smtClean="0"/>
              <a:t>是</a:t>
            </a:r>
            <a:r>
              <a:rPr lang="en-US" altLang="zh-CN" baseline="0" dirty="0" smtClean="0"/>
              <a:t>belief space, </a:t>
            </a:r>
            <a:r>
              <a:rPr lang="zh-CN" altLang="en-US" baseline="0" dirty="0" smtClean="0"/>
              <a:t>表现为各个状态的概率分布。会随着每次的</a:t>
            </a:r>
            <a:r>
              <a:rPr lang="en-US" altLang="zh-CN" baseline="0" dirty="0" smtClean="0"/>
              <a:t>value iteration </a:t>
            </a:r>
            <a:r>
              <a:rPr lang="zh-CN" altLang="en-US" baseline="0" dirty="0" smtClean="0"/>
              <a:t>更新。</a:t>
            </a:r>
            <a:endParaRPr lang="en-US" altLang="zh-CN" baseline="0" dirty="0" smtClean="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15</a:t>
            </a:fld>
            <a:endParaRPr lang="zh-CN" altLang="en-US"/>
          </a:p>
        </p:txBody>
      </p:sp>
    </p:spTree>
    <p:extLst>
      <p:ext uri="{BB962C8B-B14F-4D97-AF65-F5344CB8AC3E}">
        <p14:creationId xmlns:p14="http://schemas.microsoft.com/office/powerpoint/2010/main" val="3430963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buFont typeface="Wingdings" panose="05000000000000000000" pitchFamily="2" charset="2"/>
              <a:buChar char="l"/>
            </a:pPr>
            <a:r>
              <a:rPr lang="zh-CN" altLang="en-US" sz="1200" dirty="0" smtClean="0"/>
              <a:t>每个点是一个</a:t>
            </a:r>
            <a:r>
              <a:rPr lang="en-US" altLang="zh-CN" sz="1200" dirty="0" smtClean="0"/>
              <a:t>belief state</a:t>
            </a:r>
            <a:r>
              <a:rPr lang="zh-CN" altLang="en-US" sz="1200" dirty="0" smtClean="0"/>
              <a:t>（黄点是初始</a:t>
            </a:r>
            <a:r>
              <a:rPr lang="en-US" altLang="zh-CN" sz="1200" dirty="0" smtClean="0"/>
              <a:t>belief state</a:t>
            </a:r>
            <a:r>
              <a:rPr lang="zh-CN" altLang="en-US" sz="1200" dirty="0" smtClean="0"/>
              <a:t>）</a:t>
            </a:r>
            <a:endParaRPr lang="en-US" altLang="zh-CN" sz="1200" dirty="0" smtClean="0"/>
          </a:p>
          <a:p>
            <a:pPr marL="342900" indent="-342900">
              <a:buFont typeface="Wingdings" panose="05000000000000000000" pitchFamily="2" charset="2"/>
              <a:buChar char="l"/>
            </a:pPr>
            <a:r>
              <a:rPr lang="zh-CN" altLang="en-US" sz="1200" dirty="0" smtClean="0"/>
              <a:t>知道</a:t>
            </a:r>
            <a:r>
              <a:rPr lang="en-US" altLang="zh-CN" sz="1200" dirty="0" smtClean="0"/>
              <a:t>action </a:t>
            </a:r>
            <a:r>
              <a:rPr lang="zh-CN" altLang="en-US" sz="1200" dirty="0" smtClean="0"/>
              <a:t>和 </a:t>
            </a:r>
            <a:r>
              <a:rPr lang="en-US" altLang="zh-CN" sz="1200" dirty="0" smtClean="0"/>
              <a:t>observation </a:t>
            </a:r>
            <a:r>
              <a:rPr lang="zh-CN" altLang="en-US" sz="1200" dirty="0" smtClean="0"/>
              <a:t>就能知道下一个</a:t>
            </a:r>
            <a:r>
              <a:rPr lang="en-US" altLang="zh-CN" sz="1200" dirty="0" smtClean="0"/>
              <a:t>belief state</a:t>
            </a:r>
            <a:r>
              <a:rPr lang="zh-CN" altLang="en-US" sz="1200" dirty="0" smtClean="0"/>
              <a:t>。也就是下一个</a:t>
            </a:r>
            <a:r>
              <a:rPr lang="en-US" altLang="zh-CN" sz="1200" dirty="0" smtClean="0"/>
              <a:t>world</a:t>
            </a:r>
            <a:r>
              <a:rPr lang="zh-CN" altLang="en-US" sz="1200" dirty="0" smtClean="0"/>
              <a:t>的</a:t>
            </a:r>
            <a:r>
              <a:rPr lang="en-US" altLang="zh-CN" sz="1200" dirty="0" smtClean="0"/>
              <a:t>belief state</a:t>
            </a:r>
            <a:r>
              <a:rPr lang="zh-CN" altLang="en-US" sz="1200" dirty="0" smtClean="0"/>
              <a:t>。</a:t>
            </a:r>
            <a:endParaRPr lang="en-US" altLang="zh-CN" sz="1200" dirty="0" smtClean="0"/>
          </a:p>
          <a:p>
            <a:pPr marL="342900" indent="-342900">
              <a:buFont typeface="Wingdings" panose="05000000000000000000" pitchFamily="2" charset="2"/>
              <a:buChar char="l"/>
            </a:pPr>
            <a:r>
              <a:rPr lang="en-US" altLang="zh-CN" sz="1200" dirty="0" smtClean="0"/>
              <a:t>Note that for a given action, the next belief state probabilities must sum to 1</a:t>
            </a:r>
            <a:endParaRPr lang="zh-CN" altLang="en-US" sz="1200"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16</a:t>
            </a:fld>
            <a:endParaRPr lang="zh-CN" altLang="en-US"/>
          </a:p>
        </p:txBody>
      </p:sp>
    </p:spTree>
    <p:extLst>
      <p:ext uri="{BB962C8B-B14F-4D97-AF65-F5344CB8AC3E}">
        <p14:creationId xmlns:p14="http://schemas.microsoft.com/office/powerpoint/2010/main" val="13278704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The partition shown below the value function in the figure above shows the best horizon </a:t>
            </a:r>
            <a:r>
              <a:rPr lang="en-US" altLang="zh-CN" dirty="0" smtClean="0"/>
              <a:t>2</a:t>
            </a:r>
            <a:r>
              <a:rPr lang="en-US" altLang="zh-CN" sz="1200" b="0" i="0" kern="1200" dirty="0" smtClean="0">
                <a:solidFill>
                  <a:schemeClr val="tx1"/>
                </a:solidFill>
                <a:effectLst/>
                <a:latin typeface="+mn-lt"/>
                <a:ea typeface="+mn-ea"/>
                <a:cs typeface="+mn-cs"/>
              </a:rPr>
              <a:t>policy, indicating which action should be taken in each belief state. Notice that there are three different regions, two of which are adjacent, where we choose action </a:t>
            </a:r>
            <a:r>
              <a:rPr lang="en-US" altLang="zh-CN" dirty="0" smtClean="0"/>
              <a:t>a1</a:t>
            </a:r>
            <a:r>
              <a:rPr lang="en-US" altLang="zh-CN" sz="1200" b="0" i="0" kern="1200" dirty="0" smtClean="0">
                <a:solidFill>
                  <a:schemeClr val="tx1"/>
                </a:solidFill>
                <a:effectLst/>
                <a:latin typeface="+mn-lt"/>
                <a:ea typeface="+mn-ea"/>
                <a:cs typeface="+mn-cs"/>
              </a:rPr>
              <a:t>. These regions are distinguished because, although the initial action is the same, the future action strategies will be different.</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19</a:t>
            </a:fld>
            <a:endParaRPr lang="zh-CN" altLang="en-US"/>
          </a:p>
        </p:txBody>
      </p:sp>
    </p:spTree>
    <p:extLst>
      <p:ext uri="{BB962C8B-B14F-4D97-AF65-F5344CB8AC3E}">
        <p14:creationId xmlns:p14="http://schemas.microsoft.com/office/powerpoint/2010/main" val="2795426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最后三个参数设计到比较复杂的数学公式计算，并且其原理和之前说的</a:t>
            </a:r>
            <a:r>
              <a:rPr lang="en-US" altLang="zh-CN" dirty="0" smtClean="0"/>
              <a:t>value iteration</a:t>
            </a:r>
            <a:r>
              <a:rPr lang="zh-CN" altLang="en-US" dirty="0" smtClean="0"/>
              <a:t>计算原理一样所以这里就不再讲解。</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20</a:t>
            </a:fld>
            <a:endParaRPr lang="zh-CN" altLang="en-US"/>
          </a:p>
        </p:txBody>
      </p:sp>
    </p:spTree>
    <p:extLst>
      <p:ext uri="{BB962C8B-B14F-4D97-AF65-F5344CB8AC3E}">
        <p14:creationId xmlns:p14="http://schemas.microsoft.com/office/powerpoint/2010/main" val="11845498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21</a:t>
            </a:fld>
            <a:endParaRPr lang="zh-CN" altLang="en-US"/>
          </a:p>
        </p:txBody>
      </p:sp>
    </p:spTree>
    <p:extLst>
      <p:ext uri="{BB962C8B-B14F-4D97-AF65-F5344CB8AC3E}">
        <p14:creationId xmlns:p14="http://schemas.microsoft.com/office/powerpoint/2010/main" val="1865954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我做一下关于</a:t>
            </a:r>
            <a:r>
              <a:rPr lang="en-US" altLang="zh-CN" dirty="0" smtClean="0"/>
              <a:t>POMDP</a:t>
            </a:r>
            <a:r>
              <a:rPr lang="zh-CN" altLang="en-US" dirty="0" smtClean="0"/>
              <a:t>的学习汇报。这个图之后还会出现几次，要说</a:t>
            </a:r>
            <a:r>
              <a:rPr lang="en-US" altLang="zh-CN" dirty="0" smtClean="0"/>
              <a:t>POMDP</a:t>
            </a:r>
            <a:r>
              <a:rPr lang="zh-CN" altLang="en-US" dirty="0" smtClean="0"/>
              <a:t>首先得说一些先导知识。</a:t>
            </a:r>
            <a:endParaRPr lang="en-US" altLang="zh-CN" dirty="0" smtClean="0"/>
          </a:p>
          <a:p>
            <a:r>
              <a:rPr lang="zh-CN" altLang="en-US" dirty="0" smtClean="0"/>
              <a:t>我将先对马尔科夫链、</a:t>
            </a:r>
            <a:r>
              <a:rPr lang="en-US" altLang="zh-CN" dirty="0" smtClean="0"/>
              <a:t>HMM</a:t>
            </a:r>
            <a:r>
              <a:rPr lang="zh-CN" altLang="en-US" dirty="0" smtClean="0"/>
              <a:t>做一简要的介绍，介绍模型的参数和模型构成。</a:t>
            </a:r>
            <a:endParaRPr lang="en-US" altLang="zh-CN" dirty="0" smtClean="0"/>
          </a:p>
          <a:p>
            <a:r>
              <a:rPr lang="zh-CN" altLang="en-US" dirty="0" smtClean="0"/>
              <a:t>从基本的</a:t>
            </a:r>
            <a:r>
              <a:rPr lang="en-US" altLang="zh-CN" dirty="0" smtClean="0"/>
              <a:t>Markov</a:t>
            </a:r>
            <a:r>
              <a:rPr lang="zh-CN" altLang="en-US" dirty="0" smtClean="0"/>
              <a:t>链开始说起，然后是</a:t>
            </a:r>
            <a:r>
              <a:rPr lang="en-US" altLang="zh-CN" dirty="0" smtClean="0"/>
              <a:t>HMM</a:t>
            </a:r>
            <a:r>
              <a:rPr lang="zh-CN" altLang="en-US" dirty="0" smtClean="0"/>
              <a:t>隐马尔科夫模型，然后是</a:t>
            </a:r>
            <a:r>
              <a:rPr lang="en-US" altLang="zh-CN" dirty="0" smtClean="0"/>
              <a:t>MDP</a:t>
            </a:r>
            <a:r>
              <a:rPr lang="zh-CN" altLang="en-US" dirty="0" smtClean="0"/>
              <a:t>马尔科夫决策过程，最后是今天的重点</a:t>
            </a:r>
            <a:r>
              <a:rPr lang="en-US" altLang="zh-CN" dirty="0" smtClean="0"/>
              <a:t>PODMP </a:t>
            </a:r>
            <a:r>
              <a:rPr lang="zh-CN" altLang="en-US" dirty="0" smtClean="0"/>
              <a:t>部分可观察马尔科夫决策过程。</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a:t>
            </a:fld>
            <a:endParaRPr lang="zh-CN" altLang="en-US"/>
          </a:p>
        </p:txBody>
      </p:sp>
    </p:spTree>
    <p:extLst>
      <p:ext uri="{BB962C8B-B14F-4D97-AF65-F5344CB8AC3E}">
        <p14:creationId xmlns:p14="http://schemas.microsoft.com/office/powerpoint/2010/main" val="12953400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同样的，两种</a:t>
            </a:r>
            <a:r>
              <a:rPr lang="en-US" altLang="zh-CN" dirty="0" smtClean="0"/>
              <a:t>agent</a:t>
            </a:r>
            <a:r>
              <a:rPr lang="zh-CN" altLang="en-US" dirty="0" smtClean="0"/>
              <a:t>也有自己的观测，关的也是从两个维度描述，也就是相关性维度和用户探索某个话题的深度。需要注意的是这里的观测并不是指字面意义上的直接观测，而是用户自己的判断和搜索引擎自己定的规则，并且对应的观测概率矩阵都是通过公式计算出来的。</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22</a:t>
            </a:fld>
            <a:endParaRPr lang="zh-CN" altLang="en-US"/>
          </a:p>
        </p:txBody>
      </p:sp>
    </p:spTree>
    <p:extLst>
      <p:ext uri="{BB962C8B-B14F-4D97-AF65-F5344CB8AC3E}">
        <p14:creationId xmlns:p14="http://schemas.microsoft.com/office/powerpoint/2010/main" val="6497950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对于</a:t>
            </a:r>
            <a:r>
              <a:rPr lang="en-US" altLang="zh-CN" dirty="0" smtClean="0"/>
              <a:t>Session Search </a:t>
            </a:r>
            <a:r>
              <a:rPr lang="zh-CN" altLang="en-US" dirty="0" smtClean="0"/>
              <a:t>建模，是一个双</a:t>
            </a:r>
            <a:r>
              <a:rPr lang="en-US" altLang="zh-CN" dirty="0" smtClean="0"/>
              <a:t>agent</a:t>
            </a:r>
            <a:r>
              <a:rPr lang="zh-CN" altLang="en-US" dirty="0" smtClean="0"/>
              <a:t>的模型，使用搜索引擎进行查询的用户是</a:t>
            </a:r>
            <a:r>
              <a:rPr lang="en-US" altLang="zh-CN" dirty="0" smtClean="0"/>
              <a:t>user agent</a:t>
            </a:r>
            <a:r>
              <a:rPr lang="zh-CN" altLang="en-US" dirty="0" smtClean="0"/>
              <a:t>搜索引擎自己是 </a:t>
            </a:r>
            <a:r>
              <a:rPr lang="en-US" altLang="zh-CN" dirty="0" smtClean="0"/>
              <a:t>search engine</a:t>
            </a:r>
            <a:r>
              <a:rPr lang="en-US" altLang="zh-CN" baseline="0" dirty="0" smtClean="0"/>
              <a:t> agent</a:t>
            </a:r>
            <a:r>
              <a:rPr lang="zh-CN" altLang="en-US" dirty="0" smtClean="0"/>
              <a:t>，它们的动作可以分为两大类，一类是直接作用在</a:t>
            </a:r>
            <a:r>
              <a:rPr lang="en-US" altLang="zh-CN" dirty="0" smtClean="0"/>
              <a:t>world</a:t>
            </a:r>
            <a:r>
              <a:rPr lang="zh-CN" altLang="en-US" dirty="0" smtClean="0"/>
              <a:t>上的，另一类是只在</a:t>
            </a:r>
            <a:r>
              <a:rPr lang="en-US" altLang="zh-CN" dirty="0" smtClean="0"/>
              <a:t>agent</a:t>
            </a:r>
            <a:r>
              <a:rPr lang="zh-CN" altLang="en-US" dirty="0" smtClean="0"/>
              <a:t>之间相互作用的。虽然有这么多种</a:t>
            </a:r>
            <a:r>
              <a:rPr lang="en-US" altLang="zh-CN" dirty="0" smtClean="0"/>
              <a:t>action</a:t>
            </a:r>
            <a:r>
              <a:rPr lang="zh-CN" altLang="en-US" dirty="0" smtClean="0"/>
              <a:t>，但是最后训练出来的模型推荐的只是用户的动作。就是红色框起来的部分</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Au </a:t>
            </a:r>
            <a:r>
              <a:rPr lang="zh-CN" altLang="en-US" dirty="0" smtClean="0"/>
              <a:t>是</a:t>
            </a:r>
            <a:r>
              <a:rPr lang="en-US" altLang="zh-CN" dirty="0" smtClean="0"/>
              <a:t>user</a:t>
            </a:r>
            <a:r>
              <a:rPr lang="en-US" altLang="zh-CN" baseline="0" dirty="0" smtClean="0"/>
              <a:t> agent</a:t>
            </a:r>
            <a:r>
              <a:rPr lang="zh-CN" altLang="en-US" baseline="0" dirty="0" smtClean="0"/>
              <a:t>的动作。</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23</a:t>
            </a:fld>
            <a:endParaRPr lang="zh-CN" altLang="en-US"/>
          </a:p>
        </p:txBody>
      </p:sp>
    </p:spTree>
    <p:extLst>
      <p:ext uri="{BB962C8B-B14F-4D97-AF65-F5344CB8AC3E}">
        <p14:creationId xmlns:p14="http://schemas.microsoft.com/office/powerpoint/2010/main" val="40601372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S </a:t>
            </a:r>
            <a:r>
              <a:rPr lang="zh-CN" altLang="en-US" sz="1200" dirty="0" smtClean="0"/>
              <a:t>从两个维度来进行判断一个是用户查询一个话题的深度</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24</a:t>
            </a:fld>
            <a:endParaRPr lang="zh-CN" altLang="en-US"/>
          </a:p>
        </p:txBody>
      </p:sp>
    </p:spTree>
    <p:extLst>
      <p:ext uri="{BB962C8B-B14F-4D97-AF65-F5344CB8AC3E}">
        <p14:creationId xmlns:p14="http://schemas.microsoft.com/office/powerpoint/2010/main" val="16788213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同样的，两种</a:t>
            </a:r>
            <a:r>
              <a:rPr lang="en-US" altLang="zh-CN" dirty="0" smtClean="0"/>
              <a:t>agent</a:t>
            </a:r>
            <a:r>
              <a:rPr lang="zh-CN" altLang="en-US" dirty="0" smtClean="0"/>
              <a:t>也有自己的观测，关的也是从两个维度描述，也就是相关性维度和用户探索某个话题的深度。需要注意的是这里的观测并不是指字面意义上的直接观测，而是用户自己的判断和搜索引擎自己定的规则，并且对应的观测概率矩阵都是通过公式计算出来的。</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25</a:t>
            </a:fld>
            <a:endParaRPr lang="zh-CN" altLang="en-US"/>
          </a:p>
        </p:txBody>
      </p:sp>
    </p:spTree>
    <p:extLst>
      <p:ext uri="{BB962C8B-B14F-4D97-AF65-F5344CB8AC3E}">
        <p14:creationId xmlns:p14="http://schemas.microsoft.com/office/powerpoint/2010/main" val="15414082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同样的，两种</a:t>
            </a:r>
            <a:r>
              <a:rPr lang="en-US" altLang="zh-CN" dirty="0" smtClean="0"/>
              <a:t>agent</a:t>
            </a:r>
            <a:r>
              <a:rPr lang="zh-CN" altLang="en-US" dirty="0" smtClean="0"/>
              <a:t>也有自己的观测，关的也是从两个维度描述，也就是相关性维度和用户探索某个话题的深度。需要注意的是这里的观测并不是指字面意义上的直接观测，而是用户自己的判断和搜索引擎自己定的规则，并且对应的观测概率矩阵都是通过公式计算出来的。</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26</a:t>
            </a:fld>
            <a:endParaRPr lang="zh-CN" altLang="en-US"/>
          </a:p>
        </p:txBody>
      </p:sp>
    </p:spTree>
    <p:extLst>
      <p:ext uri="{BB962C8B-B14F-4D97-AF65-F5344CB8AC3E}">
        <p14:creationId xmlns:p14="http://schemas.microsoft.com/office/powerpoint/2010/main" val="41069047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同样的，两种</a:t>
            </a:r>
            <a:r>
              <a:rPr lang="en-US" altLang="zh-CN" dirty="0" smtClean="0"/>
              <a:t>agent</a:t>
            </a:r>
            <a:r>
              <a:rPr lang="zh-CN" altLang="en-US" dirty="0" smtClean="0"/>
              <a:t>也有自己的观测，关的也是从两个维度描述，也就是相关性维度和用户探索某个话题的深度。需要注意的是这里的观测并不是指字面意义上的直接观测，而是用户自己的判断和搜索引擎自己定的规则，并且对应的观测概率矩阵都是通过公式计算出来的。</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27</a:t>
            </a:fld>
            <a:endParaRPr lang="zh-CN" altLang="en-US"/>
          </a:p>
        </p:txBody>
      </p:sp>
    </p:spTree>
    <p:extLst>
      <p:ext uri="{BB962C8B-B14F-4D97-AF65-F5344CB8AC3E}">
        <p14:creationId xmlns:p14="http://schemas.microsoft.com/office/powerpoint/2010/main" val="23499989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28</a:t>
            </a:fld>
            <a:endParaRPr lang="zh-CN" altLang="en-US"/>
          </a:p>
        </p:txBody>
      </p:sp>
    </p:spTree>
    <p:extLst>
      <p:ext uri="{BB962C8B-B14F-4D97-AF65-F5344CB8AC3E}">
        <p14:creationId xmlns:p14="http://schemas.microsoft.com/office/powerpoint/2010/main" val="4274262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马尔科夫链以温度为例子，有三种状态分别是冷、热和温暖。我们要求的参数就是每个状态之间的状态转移概率，这里一共有</a:t>
            </a:r>
            <a:r>
              <a:rPr lang="en-US" altLang="zh-CN" dirty="0" smtClean="0"/>
              <a:t>3</a:t>
            </a:r>
            <a:r>
              <a:rPr lang="zh-CN" altLang="en-US" dirty="0" smtClean="0"/>
              <a:t>*</a:t>
            </a:r>
            <a:r>
              <a:rPr lang="en-US" altLang="zh-CN" dirty="0" smtClean="0"/>
              <a:t>3=9</a:t>
            </a:r>
            <a:r>
              <a:rPr lang="zh-CN" altLang="en-US" dirty="0" smtClean="0"/>
              <a:t>个概率，构成了状态转移概率矩阵。这就是个</a:t>
            </a:r>
            <a:r>
              <a:rPr lang="en-US" altLang="zh-CN" dirty="0" smtClean="0"/>
              <a:t>Markov Chain</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a:t>
            </a:fld>
            <a:endParaRPr lang="zh-CN" altLang="en-US"/>
          </a:p>
        </p:txBody>
      </p:sp>
    </p:spTree>
    <p:extLst>
      <p:ext uri="{BB962C8B-B14F-4D97-AF65-F5344CB8AC3E}">
        <p14:creationId xmlns:p14="http://schemas.microsoft.com/office/powerpoint/2010/main" val="38729769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4</a:t>
            </a:fld>
            <a:endParaRPr lang="zh-CN" altLang="en-US"/>
          </a:p>
        </p:txBody>
      </p:sp>
    </p:spTree>
    <p:extLst>
      <p:ext uri="{BB962C8B-B14F-4D97-AF65-F5344CB8AC3E}">
        <p14:creationId xmlns:p14="http://schemas.microsoft.com/office/powerpoint/2010/main" val="2044815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228600" indent="-228600">
              <a:buAutoNum type="arabicPeriod"/>
            </a:pPr>
            <a:r>
              <a:rPr lang="zh-CN" altLang="en-US" dirty="0" smtClean="0"/>
              <a:t>现在我们开始逐步深入探讨</a:t>
            </a:r>
            <a:r>
              <a:rPr lang="en-US" altLang="zh-CN" dirty="0" smtClean="0"/>
              <a:t>POMDP</a:t>
            </a:r>
            <a:r>
              <a:rPr lang="zh-CN" altLang="en-US" dirty="0" smtClean="0"/>
              <a:t>。首先从</a:t>
            </a:r>
            <a:r>
              <a:rPr lang="en-US" altLang="zh-CN" dirty="0" smtClean="0"/>
              <a:t>MDP</a:t>
            </a:r>
            <a:r>
              <a:rPr lang="zh-CN" altLang="en-US" dirty="0" smtClean="0"/>
              <a:t>开始讲起，我们先看一个例子，叫做蚊子芒果问题。假设现在有一个毫无经验又怕文字的果农，这个果农就是我们的</a:t>
            </a:r>
            <a:r>
              <a:rPr lang="en-US" altLang="zh-CN" dirty="0" smtClean="0"/>
              <a:t>agent</a:t>
            </a:r>
            <a:r>
              <a:rPr lang="zh-CN" altLang="en-US" dirty="0" smtClean="0"/>
              <a:t>。这个果农只能在一个</a:t>
            </a:r>
            <a:r>
              <a:rPr lang="en-US" altLang="zh-CN" dirty="0" smtClean="0"/>
              <a:t>6</a:t>
            </a:r>
            <a:r>
              <a:rPr lang="zh-CN" altLang="en-US" dirty="0" smtClean="0"/>
              <a:t>个各自大小的空间左右移动。在最左边生活着一大群蚊子，在最右边是一片芒果树林。</a:t>
            </a:r>
            <a:endParaRPr lang="en-US" altLang="zh-CN" dirty="0" smtClean="0"/>
          </a:p>
          <a:p>
            <a:pPr marL="228600" indent="-228600">
              <a:buAutoNum type="arabicPeriod"/>
            </a:pPr>
            <a:r>
              <a:rPr lang="zh-CN" altLang="en-US" dirty="0" smtClean="0"/>
              <a:t>果农每次移动都是从一格左移或右移到另外一格，并且这个由</a:t>
            </a:r>
            <a:r>
              <a:rPr lang="en-US" altLang="zh-CN" dirty="0" smtClean="0"/>
              <a:t>6</a:t>
            </a:r>
            <a:r>
              <a:rPr lang="zh-CN" altLang="en-US" dirty="0" smtClean="0"/>
              <a:t>个格子组成的移动空间装有智能系统，果农每做一次移动，都会获得一个分数，获得的分数越大表示离芒果树林越近，分数越小表示离芒果树林越远而离蚊子越近</a:t>
            </a:r>
            <a:endParaRPr lang="en-US" altLang="zh-CN" dirty="0" smtClean="0"/>
          </a:p>
          <a:p>
            <a:pPr marL="228600" indent="-228600">
              <a:buAutoNum type="arabicPeriod"/>
            </a:pPr>
            <a:r>
              <a:rPr lang="zh-CN" altLang="en-US" dirty="0" smtClean="0"/>
              <a:t>由于这个果农没有什么经验和常识，果农需要通过自己的学习来找到到达芒果树林的最佳移动策略，在这个简单的例子里最佳的移动策略就是一直往右走就对了。</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5</a:t>
            </a:fld>
            <a:endParaRPr lang="zh-CN" altLang="en-US"/>
          </a:p>
        </p:txBody>
      </p:sp>
    </p:spTree>
    <p:extLst>
      <p:ext uri="{BB962C8B-B14F-4D97-AF65-F5344CB8AC3E}">
        <p14:creationId xmlns:p14="http://schemas.microsoft.com/office/powerpoint/2010/main" val="3274331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228600" indent="-228600">
              <a:buAutoNum type="arabicPeriod"/>
            </a:pPr>
            <a:r>
              <a:rPr lang="en-US" altLang="zh-CN" dirty="0" smtClean="0"/>
              <a:t>MDP</a:t>
            </a:r>
            <a:r>
              <a:rPr lang="zh-CN" altLang="en-US" dirty="0" smtClean="0"/>
              <a:t>其实是一个典型的</a:t>
            </a:r>
            <a:r>
              <a:rPr lang="en-US" altLang="zh-CN" dirty="0" smtClean="0"/>
              <a:t>Reinforcement</a:t>
            </a:r>
            <a:r>
              <a:rPr lang="en-US" altLang="zh-CN" baseline="0" dirty="0" smtClean="0"/>
              <a:t> Learning</a:t>
            </a:r>
            <a:r>
              <a:rPr lang="zh-CN" altLang="en-US" baseline="0" dirty="0" smtClean="0"/>
              <a:t>的问题。</a:t>
            </a:r>
            <a:r>
              <a:rPr lang="en-US" altLang="zh-CN" baseline="0" dirty="0" smtClean="0"/>
              <a:t>Reinforce Learning</a:t>
            </a:r>
            <a:r>
              <a:rPr lang="zh-CN" altLang="en-US" baseline="0" dirty="0" smtClean="0"/>
              <a:t>是机器学习的一个分支，在增强学习中，需要通过采取不同的行动和周遭的环境进行交互，从而获得反馈的角色是</a:t>
            </a:r>
            <a:r>
              <a:rPr lang="en-US" altLang="zh-CN" baseline="0" dirty="0" smtClean="0"/>
              <a:t>agent</a:t>
            </a:r>
            <a:r>
              <a:rPr lang="zh-CN" altLang="en-US" baseline="0" dirty="0" smtClean="0"/>
              <a:t>，</a:t>
            </a:r>
            <a:r>
              <a:rPr lang="en-US" altLang="zh-CN" baseline="0" dirty="0" smtClean="0"/>
              <a:t>agent</a:t>
            </a:r>
            <a:r>
              <a:rPr lang="zh-CN" altLang="en-US" baseline="0" dirty="0" smtClean="0"/>
              <a:t>通过</a:t>
            </a:r>
            <a:r>
              <a:rPr lang="en-US" altLang="zh-CN" baseline="0" dirty="0" smtClean="0"/>
              <a:t>action</a:t>
            </a:r>
            <a:r>
              <a:rPr lang="zh-CN" altLang="en-US" baseline="0" dirty="0" smtClean="0"/>
              <a:t>来影响</a:t>
            </a:r>
            <a:r>
              <a:rPr lang="en-US" altLang="zh-CN" baseline="0" dirty="0" smtClean="0"/>
              <a:t>Environment</a:t>
            </a:r>
            <a:r>
              <a:rPr lang="zh-CN" altLang="en-US" baseline="0" dirty="0" smtClean="0"/>
              <a:t>。在蚊子芒果问题中，</a:t>
            </a:r>
            <a:r>
              <a:rPr lang="en-US" altLang="zh-CN" baseline="0" dirty="0" smtClean="0"/>
              <a:t>…</a:t>
            </a:r>
            <a:r>
              <a:rPr lang="zh-CN" altLang="en-US" baseline="0" dirty="0" smtClean="0"/>
              <a:t>这个就是</a:t>
            </a:r>
            <a:r>
              <a:rPr lang="en-US" altLang="zh-CN" baseline="0" dirty="0" smtClean="0"/>
              <a:t>environment, </a:t>
            </a:r>
            <a:r>
              <a:rPr lang="zh-CN" altLang="en-US" baseline="0" dirty="0" smtClean="0"/>
              <a:t>果农就是</a:t>
            </a:r>
            <a:r>
              <a:rPr lang="en-US" altLang="zh-CN" baseline="0" dirty="0" smtClean="0"/>
              <a:t>agent</a:t>
            </a:r>
            <a:r>
              <a:rPr lang="zh-CN" altLang="en-US" baseline="0" dirty="0" smtClean="0"/>
              <a:t>。</a:t>
            </a:r>
            <a:endParaRPr lang="en-US" altLang="zh-CN" baseline="0" dirty="0" smtClean="0"/>
          </a:p>
          <a:p>
            <a:pPr marL="228600" indent="-228600">
              <a:buAutoNum type="arabicPeriod"/>
            </a:pPr>
            <a:r>
              <a:rPr lang="zh-CN" altLang="en-US" baseline="0" dirty="0" smtClean="0"/>
              <a:t>需要注意的是在</a:t>
            </a:r>
            <a:r>
              <a:rPr lang="en-US" altLang="zh-CN" baseline="0" dirty="0" smtClean="0"/>
              <a:t>MDP</a:t>
            </a:r>
            <a:r>
              <a:rPr lang="zh-CN" altLang="en-US" baseline="0" dirty="0" smtClean="0"/>
              <a:t>中的</a:t>
            </a:r>
            <a:r>
              <a:rPr lang="en-US" altLang="zh-CN" baseline="0" dirty="0" smtClean="0"/>
              <a:t>States</a:t>
            </a:r>
            <a:r>
              <a:rPr lang="zh-CN" altLang="en-US" baseline="0" dirty="0" smtClean="0"/>
              <a:t>是可观察的，就是果农每做一次移动，他是可以知到自己处在哪一个格子中的。</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6</a:t>
            </a:fld>
            <a:endParaRPr lang="zh-CN" altLang="en-US"/>
          </a:p>
        </p:txBody>
      </p:sp>
    </p:spTree>
    <p:extLst>
      <p:ext uri="{BB962C8B-B14F-4D97-AF65-F5344CB8AC3E}">
        <p14:creationId xmlns:p14="http://schemas.microsoft.com/office/powerpoint/2010/main" val="1652863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所以我们再来看</a:t>
            </a:r>
            <a:r>
              <a:rPr lang="en-US" altLang="zh-CN" dirty="0" smtClean="0"/>
              <a:t>MDP</a:t>
            </a:r>
            <a:r>
              <a:rPr lang="zh-CN" altLang="en-US" dirty="0" smtClean="0"/>
              <a:t>的一般性定义。一个</a:t>
            </a:r>
            <a:r>
              <a:rPr lang="en-US" altLang="zh-CN" dirty="0" smtClean="0"/>
              <a:t>MDP</a:t>
            </a:r>
            <a:r>
              <a:rPr lang="zh-CN" altLang="en-US" dirty="0" smtClean="0"/>
              <a:t>可以表示为一个五元组，其中，</a:t>
            </a:r>
            <a:endParaRPr lang="en-US" altLang="zh-CN" dirty="0" smtClean="0"/>
          </a:p>
          <a:p>
            <a:r>
              <a:rPr lang="en-US" altLang="zh-CN" dirty="0" smtClean="0"/>
              <a:t>S  </a:t>
            </a:r>
            <a:r>
              <a:rPr lang="zh-CN" altLang="en-US" dirty="0" smtClean="0"/>
              <a:t>就是</a:t>
            </a:r>
            <a:r>
              <a:rPr lang="en-US" altLang="zh-CN" dirty="0" smtClean="0"/>
              <a:t>States</a:t>
            </a:r>
            <a:r>
              <a:rPr lang="zh-CN" altLang="en-US" dirty="0" smtClean="0"/>
              <a:t>，比如在蚊子芒果问题中果农所处的格子每个格子就可以代表一个状态。</a:t>
            </a:r>
            <a:endParaRPr lang="en-US" altLang="zh-CN" dirty="0" smtClean="0"/>
          </a:p>
          <a:p>
            <a:r>
              <a:rPr lang="en-US" altLang="zh-CN" dirty="0" smtClean="0"/>
              <a:t>A  </a:t>
            </a:r>
            <a:r>
              <a:rPr lang="zh-CN" altLang="en-US" dirty="0" smtClean="0"/>
              <a:t>就是</a:t>
            </a:r>
            <a:r>
              <a:rPr lang="en-US" altLang="zh-CN" dirty="0" smtClean="0"/>
              <a:t>agent</a:t>
            </a:r>
            <a:r>
              <a:rPr lang="zh-CN" altLang="en-US" dirty="0" smtClean="0"/>
              <a:t>能够采取的动作，比如果农的左移和右移。</a:t>
            </a:r>
            <a:endParaRPr lang="en-US" altLang="zh-CN" dirty="0" smtClean="0"/>
          </a:p>
          <a:p>
            <a:r>
              <a:rPr lang="en-US" altLang="zh-CN" dirty="0" smtClean="0"/>
              <a:t>M </a:t>
            </a:r>
            <a:r>
              <a:rPr lang="zh-CN" altLang="en-US" dirty="0" smtClean="0"/>
              <a:t>就是状态转移概率矩阵，描述当</a:t>
            </a:r>
            <a:r>
              <a:rPr lang="en-US" altLang="zh-CN" dirty="0" smtClean="0"/>
              <a:t>agent</a:t>
            </a:r>
            <a:r>
              <a:rPr lang="zh-CN" altLang="en-US" dirty="0" smtClean="0"/>
              <a:t>处在采取某个</a:t>
            </a:r>
            <a:r>
              <a:rPr lang="en-US" altLang="zh-CN" dirty="0" smtClean="0"/>
              <a:t>action</a:t>
            </a:r>
            <a:r>
              <a:rPr lang="zh-CN" altLang="en-US" dirty="0" smtClean="0"/>
              <a:t>后从某个状态转移到另外一状态的概率分布。</a:t>
            </a:r>
            <a:endParaRPr lang="en-US" altLang="zh-CN" dirty="0" smtClean="0"/>
          </a:p>
          <a:p>
            <a:r>
              <a:rPr lang="en-US" altLang="zh-CN" dirty="0" smtClean="0"/>
              <a:t>R </a:t>
            </a:r>
            <a:r>
              <a:rPr lang="zh-CN" altLang="en-US" dirty="0" smtClean="0"/>
              <a:t>为了衡量</a:t>
            </a:r>
            <a:r>
              <a:rPr lang="en-US" altLang="zh-CN" dirty="0" smtClean="0"/>
              <a:t>agent</a:t>
            </a:r>
            <a:r>
              <a:rPr lang="zh-CN" altLang="en-US" dirty="0" smtClean="0"/>
              <a:t>处在某个状态和采取某个行动的价值，引入</a:t>
            </a:r>
            <a:r>
              <a:rPr lang="en-US" altLang="zh-CN" dirty="0" smtClean="0"/>
              <a:t>immediate reward</a:t>
            </a:r>
            <a:r>
              <a:rPr lang="zh-CN" altLang="en-US" dirty="0" smtClean="0"/>
              <a:t>的概念，随着</a:t>
            </a:r>
            <a:r>
              <a:rPr lang="en-US" altLang="zh-CN" dirty="0" smtClean="0"/>
              <a:t>agent</a:t>
            </a:r>
            <a:r>
              <a:rPr lang="zh-CN" altLang="en-US" dirty="0" smtClean="0"/>
              <a:t>的每次行动，都会得到一个相应的</a:t>
            </a:r>
            <a:r>
              <a:rPr lang="en-US" altLang="zh-CN" dirty="0" smtClean="0"/>
              <a:t>reward</a:t>
            </a:r>
            <a:r>
              <a:rPr lang="zh-CN" altLang="en-US" dirty="0" smtClean="0"/>
              <a:t>。比如果农右移</a:t>
            </a:r>
            <a:r>
              <a:rPr lang="en-US" altLang="zh-CN" dirty="0" smtClean="0"/>
              <a:t>+1 </a:t>
            </a:r>
            <a:r>
              <a:rPr lang="zh-CN" altLang="en-US" dirty="0" smtClean="0"/>
              <a:t>左移</a:t>
            </a:r>
            <a:r>
              <a:rPr lang="en-US" altLang="zh-CN" dirty="0" smtClean="0"/>
              <a:t>-1</a:t>
            </a:r>
          </a:p>
          <a:p>
            <a:r>
              <a:rPr lang="en-US" altLang="zh-CN" dirty="0" smtClean="0"/>
              <a:t>Gamma:  discount</a:t>
            </a:r>
            <a:r>
              <a:rPr lang="en-US" altLang="zh-CN" baseline="0" dirty="0" smtClean="0"/>
              <a:t> factor,</a:t>
            </a:r>
            <a:r>
              <a:rPr lang="zh-CN" altLang="en-US" baseline="0" dirty="0" smtClean="0"/>
              <a:t>是模型训练的一个参数，有点学习率的那种意思。</a:t>
            </a:r>
            <a:endParaRPr lang="en-US" altLang="zh-CN" dirty="0" smtClean="0"/>
          </a:p>
        </p:txBody>
      </p:sp>
      <p:sp>
        <p:nvSpPr>
          <p:cNvPr id="4" name="灯片编号占位符 3"/>
          <p:cNvSpPr>
            <a:spLocks noGrp="1"/>
          </p:cNvSpPr>
          <p:nvPr>
            <p:ph type="sldNum" sz="quarter" idx="10"/>
          </p:nvPr>
        </p:nvSpPr>
        <p:spPr/>
        <p:txBody>
          <a:bodyPr/>
          <a:lstStyle/>
          <a:p>
            <a:fld id="{B0EB69B2-5435-419E-94E6-BDC63478126A}" type="slidenum">
              <a:rPr lang="zh-CN" altLang="en-US" smtClean="0"/>
              <a:t>7</a:t>
            </a:fld>
            <a:endParaRPr lang="zh-CN" altLang="en-US"/>
          </a:p>
        </p:txBody>
      </p:sp>
    </p:spTree>
    <p:extLst>
      <p:ext uri="{BB962C8B-B14F-4D97-AF65-F5344CB8AC3E}">
        <p14:creationId xmlns:p14="http://schemas.microsoft.com/office/powerpoint/2010/main" val="2200175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dirty="0" smtClean="0"/>
              <a:t>MDP </a:t>
            </a:r>
            <a:r>
              <a:rPr lang="zh-CN" altLang="en-US" dirty="0" smtClean="0"/>
              <a:t>模型要解决的就是求一个</a:t>
            </a:r>
            <a:r>
              <a:rPr lang="en-US" altLang="zh-CN" dirty="0" smtClean="0"/>
              <a:t>policy</a:t>
            </a:r>
            <a:r>
              <a:rPr lang="zh-CN" altLang="en-US" dirty="0" smtClean="0"/>
              <a:t>，他实际上表现为一种</a:t>
            </a:r>
            <a:r>
              <a:rPr lang="en-US" altLang="zh-CN" dirty="0" smtClean="0"/>
              <a:t>States</a:t>
            </a:r>
            <a:r>
              <a:rPr lang="zh-CN" altLang="en-US" dirty="0" smtClean="0"/>
              <a:t>到</a:t>
            </a:r>
            <a:r>
              <a:rPr lang="en-US" altLang="zh-CN" dirty="0" smtClean="0"/>
              <a:t>Action</a:t>
            </a:r>
            <a:r>
              <a:rPr lang="zh-CN" altLang="en-US" dirty="0" smtClean="0"/>
              <a:t>的映射。可以认为说是一种策略，就是处在某个</a:t>
            </a:r>
            <a:r>
              <a:rPr lang="en-US" altLang="zh-CN" dirty="0" smtClean="0"/>
              <a:t>state</a:t>
            </a:r>
            <a:r>
              <a:rPr lang="zh-CN" altLang="en-US" dirty="0" smtClean="0"/>
              <a:t>下要做什么</a:t>
            </a:r>
            <a:r>
              <a:rPr lang="en-US" altLang="zh-CN" dirty="0" smtClean="0"/>
              <a:t>action</a:t>
            </a:r>
            <a:r>
              <a:rPr lang="zh-CN" altLang="en-US" dirty="0" smtClean="0"/>
              <a:t>的一种推荐。</a:t>
            </a:r>
            <a:endParaRPr lang="en-US" altLang="zh-CN" dirty="0" smtClean="0"/>
          </a:p>
          <a:p>
            <a:endParaRPr lang="en-US" altLang="zh-CN" dirty="0" smtClean="0"/>
          </a:p>
          <a:p>
            <a:r>
              <a:rPr lang="zh-CN" altLang="en-US" dirty="0" smtClean="0"/>
              <a:t>这个假设的意思是当我们拿到一个训练样本的时候，比如是一个用户一天的搜索日志，我们假设用户的一条查询是一个</a:t>
            </a:r>
            <a:r>
              <a:rPr lang="en-US" altLang="zh-CN" dirty="0" smtClean="0"/>
              <a:t>action</a:t>
            </a:r>
            <a:r>
              <a:rPr lang="zh-CN" altLang="en-US" dirty="0" smtClean="0"/>
              <a:t>。用户的查询个数一定是有限个数，也就是说用户行动的次数是有限次数，模型的训练也只需要关心用户采取的</a:t>
            </a:r>
            <a:r>
              <a:rPr lang="en-US" altLang="zh-CN" dirty="0" smtClean="0"/>
              <a:t>action</a:t>
            </a:r>
            <a:r>
              <a:rPr lang="zh-CN" altLang="en-US" dirty="0" smtClean="0"/>
              <a:t>的次数。</a:t>
            </a:r>
            <a:endParaRPr lang="en-US" altLang="zh-CN" dirty="0" smtClean="0"/>
          </a:p>
          <a:p>
            <a:endParaRPr lang="en-US" altLang="zh-CN" dirty="0" smtClean="0"/>
          </a:p>
          <a:p>
            <a:r>
              <a:rPr lang="zh-CN" altLang="en-US" dirty="0" smtClean="0"/>
              <a:t>基于以上假设得出的</a:t>
            </a:r>
            <a:r>
              <a:rPr lang="en-US" altLang="zh-CN" dirty="0" smtClean="0"/>
              <a:t>solution</a:t>
            </a:r>
            <a:r>
              <a:rPr lang="zh-CN" altLang="en-US" dirty="0" smtClean="0"/>
              <a:t>就叫做</a:t>
            </a:r>
            <a:r>
              <a:rPr lang="en-US" altLang="zh-CN" dirty="0" smtClean="0"/>
              <a:t>finite horizon solution,</a:t>
            </a:r>
            <a:r>
              <a:rPr lang="en-US" altLang="zh-CN" baseline="0" dirty="0" smtClean="0"/>
              <a:t> horizon length</a:t>
            </a:r>
            <a:r>
              <a:rPr lang="zh-CN" altLang="en-US" baseline="0" dirty="0" smtClean="0"/>
              <a:t>就是在我们拿到的一个训练样本中，</a:t>
            </a:r>
            <a:r>
              <a:rPr lang="en-US" altLang="zh-CN" baseline="0" dirty="0" smtClean="0"/>
              <a:t>agent</a:t>
            </a:r>
            <a:r>
              <a:rPr lang="zh-CN" altLang="en-US" baseline="0" dirty="0" smtClean="0"/>
              <a:t>总共行动了几次的这个次数就是</a:t>
            </a:r>
            <a:r>
              <a:rPr lang="en-US" altLang="zh-CN" baseline="0" dirty="0" smtClean="0"/>
              <a:t>horizon length</a:t>
            </a:r>
            <a:r>
              <a:rPr lang="zh-CN" altLang="en-US" baseline="0" dirty="0" smtClean="0"/>
              <a:t>。</a:t>
            </a:r>
            <a:endParaRPr lang="en-US" altLang="zh-CN" baseline="0" dirty="0" smtClean="0"/>
          </a:p>
          <a:p>
            <a:endParaRPr lang="en-US" altLang="zh-CN" baseline="0" dirty="0" smtClean="0"/>
          </a:p>
          <a:p>
            <a:r>
              <a:rPr lang="zh-CN" altLang="en-US" baseline="0" dirty="0" smtClean="0"/>
              <a:t>关于</a:t>
            </a:r>
            <a:r>
              <a:rPr lang="en-US" altLang="zh-CN" baseline="0" dirty="0" smtClean="0"/>
              <a:t>value function</a:t>
            </a:r>
            <a:r>
              <a:rPr lang="zh-CN" altLang="en-US" baseline="0" dirty="0" smtClean="0"/>
              <a:t>的计算方法会在后面介绍。</a:t>
            </a:r>
            <a:endParaRPr lang="en-US" altLang="zh-CN" dirty="0" smtClean="0"/>
          </a:p>
          <a:p>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B0EB69B2-5435-419E-94E6-BDC63478126A}" type="slidenum">
              <a:rPr lang="zh-CN" altLang="en-US" smtClean="0"/>
              <a:t>8</a:t>
            </a:fld>
            <a:endParaRPr lang="zh-CN" altLang="en-US"/>
          </a:p>
        </p:txBody>
      </p:sp>
    </p:spTree>
    <p:extLst>
      <p:ext uri="{BB962C8B-B14F-4D97-AF65-F5344CB8AC3E}">
        <p14:creationId xmlns:p14="http://schemas.microsoft.com/office/powerpoint/2010/main" val="899345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对</a:t>
            </a:r>
            <a:r>
              <a:rPr lang="en-US" altLang="zh-CN" dirty="0" smtClean="0"/>
              <a:t>MDP</a:t>
            </a:r>
            <a:r>
              <a:rPr lang="zh-CN" altLang="en-US" dirty="0" smtClean="0"/>
              <a:t>有了一个整体的了解之后，我们开始了解</a:t>
            </a:r>
            <a:r>
              <a:rPr lang="en-US" altLang="zh-CN" dirty="0" smtClean="0"/>
              <a:t>POMDP</a:t>
            </a:r>
            <a:r>
              <a:rPr lang="en-US" altLang="zh-CN" baseline="0" dirty="0" smtClean="0"/>
              <a:t> </a:t>
            </a:r>
            <a:r>
              <a:rPr lang="zh-CN" altLang="en-US" baseline="0" dirty="0" smtClean="0"/>
              <a:t>部分可观察马尔科夫过程。还是通过一个简单的例子带入。就是老虎问题这是一个典型的</a:t>
            </a:r>
            <a:r>
              <a:rPr lang="en-US" altLang="zh-CN" baseline="0" dirty="0" smtClean="0"/>
              <a:t>2 states 3 actions </a:t>
            </a:r>
            <a:r>
              <a:rPr lang="zh-CN" altLang="en-US" baseline="0" dirty="0" smtClean="0"/>
              <a:t>的</a:t>
            </a:r>
            <a:r>
              <a:rPr lang="en-US" altLang="zh-CN" baseline="0" dirty="0" smtClean="0"/>
              <a:t>POMDP</a:t>
            </a:r>
            <a:r>
              <a:rPr lang="zh-CN" altLang="en-US" baseline="0" dirty="0" smtClean="0"/>
              <a:t>模型。</a:t>
            </a:r>
            <a:endParaRPr lang="en-US" altLang="zh-CN" baseline="0" dirty="0" smtClean="0"/>
          </a:p>
          <a:p>
            <a:r>
              <a:rPr lang="zh-CN" altLang="en-US" baseline="0" dirty="0" smtClean="0"/>
              <a:t>。现在有一个人站在走廊的中间，他的左边和右边各有一扇门，老虎可能藏在任何一扇门的后面，但是</a:t>
            </a:r>
            <a:r>
              <a:rPr lang="en-US" altLang="zh-CN" baseline="0" dirty="0" smtClean="0"/>
              <a:t>agent</a:t>
            </a:r>
            <a:r>
              <a:rPr lang="zh-CN" altLang="en-US" baseline="0" dirty="0" smtClean="0"/>
              <a:t>能做的动作只有用耳朵听，开右边的门和开左边的门这三种。并且这个人只有</a:t>
            </a:r>
            <a:r>
              <a:rPr lang="en-US" altLang="zh-CN" baseline="0" dirty="0" smtClean="0"/>
              <a:t>10000</a:t>
            </a:r>
            <a:r>
              <a:rPr lang="zh-CN" altLang="en-US" baseline="0" dirty="0" smtClean="0"/>
              <a:t>点的分数。假如他不小心开到了有老虎的那扇门，就扣</a:t>
            </a:r>
            <a:r>
              <a:rPr lang="en-US" altLang="zh-CN" baseline="0" dirty="0" smtClean="0"/>
              <a:t>100</a:t>
            </a:r>
            <a:r>
              <a:rPr lang="zh-CN" altLang="en-US" baseline="0" dirty="0" smtClean="0"/>
              <a:t>点，反之加</a:t>
            </a:r>
            <a:r>
              <a:rPr lang="en-US" altLang="zh-CN" baseline="0" dirty="0" smtClean="0"/>
              <a:t>10</a:t>
            </a:r>
            <a:r>
              <a:rPr lang="zh-CN" altLang="en-US" baseline="0" dirty="0" smtClean="0"/>
              <a:t>点，如果他什么也不做只是听声音猜测，测会扣</a:t>
            </a:r>
            <a:r>
              <a:rPr lang="en-US" altLang="zh-CN" baseline="0" dirty="0" smtClean="0"/>
              <a:t>1</a:t>
            </a:r>
            <a:r>
              <a:rPr lang="zh-CN" altLang="en-US" baseline="0" dirty="0" smtClean="0"/>
              <a:t>点。每次</a:t>
            </a:r>
            <a:r>
              <a:rPr lang="en-US" altLang="zh-CN" baseline="0" dirty="0" smtClean="0"/>
              <a:t>agent</a:t>
            </a:r>
            <a:r>
              <a:rPr lang="zh-CN" altLang="en-US" baseline="0" dirty="0" smtClean="0"/>
              <a:t>行动过后，老虎的位置可能会变化，但总的来说就是只有两种状态，老虎在右边或者老虎在左边。</a:t>
            </a:r>
            <a:endParaRPr lang="en-US" altLang="zh-CN" baseline="0" dirty="0" smtClean="0"/>
          </a:p>
          <a:p>
            <a:endParaRPr lang="en-US" altLang="zh-CN" baseline="0" dirty="0" smtClean="0"/>
          </a:p>
          <a:p>
            <a:r>
              <a:rPr lang="zh-CN" altLang="en-US" baseline="0" dirty="0" smtClean="0"/>
              <a:t>此外，每次</a:t>
            </a:r>
            <a:r>
              <a:rPr lang="en-US" altLang="zh-CN" baseline="0" dirty="0" smtClean="0"/>
              <a:t>agent</a:t>
            </a:r>
            <a:r>
              <a:rPr lang="zh-CN" altLang="en-US" baseline="0" dirty="0" smtClean="0"/>
              <a:t>倾听过后会做出自己的猜测，猜测老虎是在哪一边。就是</a:t>
            </a:r>
            <a:r>
              <a:rPr lang="en-US" altLang="zh-CN" baseline="0" dirty="0" smtClean="0"/>
              <a:t>observation</a:t>
            </a:r>
            <a:r>
              <a:rPr lang="zh-CN" altLang="en-US" baseline="0" dirty="0" smtClean="0"/>
              <a:t>。需要注意这里的观测是</a:t>
            </a:r>
            <a:r>
              <a:rPr lang="en-US" altLang="zh-CN" baseline="0" dirty="0" smtClean="0"/>
              <a:t>agent</a:t>
            </a:r>
            <a:r>
              <a:rPr lang="zh-CN" altLang="en-US" baseline="0" dirty="0" smtClean="0"/>
              <a:t>代表的是</a:t>
            </a:r>
            <a:r>
              <a:rPr lang="en-US" altLang="zh-CN" baseline="0" dirty="0" smtClean="0"/>
              <a:t>agent</a:t>
            </a:r>
            <a:r>
              <a:rPr lang="zh-CN" altLang="en-US" baseline="0" dirty="0" smtClean="0"/>
              <a:t>主观的一种判断，并不代表真正客观的状态。</a:t>
            </a:r>
            <a:endParaRPr lang="en-US" altLang="zh-CN" dirty="0" smtClean="0"/>
          </a:p>
          <a:p>
            <a:endParaRPr lang="en-US" altLang="zh-CN" dirty="0" smtClean="0"/>
          </a:p>
          <a:p>
            <a:r>
              <a:rPr lang="en-US" altLang="zh-CN" baseline="0" dirty="0" smtClean="0"/>
              <a:t>Reward </a:t>
            </a:r>
            <a:r>
              <a:rPr lang="zh-CN" altLang="en-US" baseline="0" dirty="0" smtClean="0"/>
              <a:t>是谁给出的：</a:t>
            </a:r>
            <a:r>
              <a:rPr lang="en-US" altLang="zh-CN" baseline="0" dirty="0" smtClean="0"/>
              <a:t>world </a:t>
            </a:r>
            <a:r>
              <a:rPr lang="zh-CN" altLang="en-US" baseline="0" dirty="0" smtClean="0"/>
              <a:t>比如说一个裁判。</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9</a:t>
            </a:fld>
            <a:endParaRPr lang="zh-CN" altLang="en-US"/>
          </a:p>
        </p:txBody>
      </p:sp>
    </p:spTree>
    <p:extLst>
      <p:ext uri="{BB962C8B-B14F-4D97-AF65-F5344CB8AC3E}">
        <p14:creationId xmlns:p14="http://schemas.microsoft.com/office/powerpoint/2010/main" val="1275677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371331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1859295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994390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6904943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766068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C4DEB544-C4A0-4A49-851F-FF870A178D69}" type="datetimeFigureOut">
              <a:rPr lang="zh-CN" altLang="en-US" smtClean="0"/>
              <a:t>2018/4/24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481473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C4DEB544-C4A0-4A49-851F-FF870A178D69}" type="datetimeFigureOut">
              <a:rPr lang="zh-CN" altLang="en-US" smtClean="0"/>
              <a:t>2018/4/24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4241229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4DEB544-C4A0-4A49-851F-FF870A178D69}" type="datetimeFigureOut">
              <a:rPr lang="zh-CN" altLang="en-US" smtClean="0"/>
              <a:t>2018/4/24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080386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DEB544-C4A0-4A49-851F-FF870A178D69}" type="datetimeFigureOut">
              <a:rPr lang="zh-CN" altLang="en-US" smtClean="0"/>
              <a:t>2018/4/24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570250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4DEB544-C4A0-4A49-851F-FF870A178D69}" type="datetimeFigureOut">
              <a:rPr lang="zh-CN" altLang="en-US" smtClean="0"/>
              <a:t>2018/4/24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505845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4DEB544-C4A0-4A49-851F-FF870A178D69}" type="datetimeFigureOut">
              <a:rPr lang="zh-CN" altLang="en-US" smtClean="0"/>
              <a:t>2018/4/24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716298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DEB544-C4A0-4A49-851F-FF870A178D69}" type="datetimeFigureOut">
              <a:rPr lang="zh-CN" altLang="en-US" smtClean="0"/>
              <a:t>2018/4/24</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8214112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1.wmf"/><Relationship Id="rId5" Type="http://schemas.openxmlformats.org/officeDocument/2006/relationships/oleObject" Target="../embeddings/oleObject9.bin"/><Relationship Id="rId4" Type="http://schemas.openxmlformats.org/officeDocument/2006/relationships/image" Target="../media/image20.wmf"/></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2.xml"/><Relationship Id="rId7" Type="http://schemas.openxmlformats.org/officeDocument/2006/relationships/image" Target="../media/image2.wmf"/><Relationship Id="rId12"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4.wmf"/><Relationship Id="rId5" Type="http://schemas.openxmlformats.org/officeDocument/2006/relationships/image" Target="../media/image1.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3.wmf"/></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21.xml"/><Relationship Id="rId7" Type="http://schemas.openxmlformats.org/officeDocument/2006/relationships/image" Target="../media/image26.wmf"/><Relationship Id="rId12"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1.bin"/><Relationship Id="rId11" Type="http://schemas.openxmlformats.org/officeDocument/2006/relationships/oleObject" Target="../embeddings/oleObject13.bin"/><Relationship Id="rId5" Type="http://schemas.openxmlformats.org/officeDocument/2006/relationships/image" Target="../media/image25.wmf"/><Relationship Id="rId10" Type="http://schemas.openxmlformats.org/officeDocument/2006/relationships/image" Target="../media/image27.png"/><Relationship Id="rId4" Type="http://schemas.openxmlformats.org/officeDocument/2006/relationships/oleObject" Target="../embeddings/oleObject10.bin"/><Relationship Id="rId9" Type="http://schemas.openxmlformats.org/officeDocument/2006/relationships/oleObject" Target="../embeddings/oleObject12.bin"/></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notesSlide" Target="../notesSlides/notesSlide23.xml"/><Relationship Id="rId7" Type="http://schemas.openxmlformats.org/officeDocument/2006/relationships/image" Target="../media/image31.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5.bin"/><Relationship Id="rId11" Type="http://schemas.openxmlformats.org/officeDocument/2006/relationships/image" Target="../media/image33.wmf"/><Relationship Id="rId5" Type="http://schemas.openxmlformats.org/officeDocument/2006/relationships/image" Target="../media/image30.wmf"/><Relationship Id="rId10" Type="http://schemas.openxmlformats.org/officeDocument/2006/relationships/oleObject" Target="../embeddings/oleObject17.bin"/><Relationship Id="rId4" Type="http://schemas.openxmlformats.org/officeDocument/2006/relationships/oleObject" Target="../embeddings/oleObject14.bin"/><Relationship Id="rId9" Type="http://schemas.openxmlformats.org/officeDocument/2006/relationships/image" Target="../media/image32.wm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35.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9.bin"/><Relationship Id="rId5" Type="http://schemas.openxmlformats.org/officeDocument/2006/relationships/image" Target="../media/image34.wmf"/><Relationship Id="rId4" Type="http://schemas.openxmlformats.org/officeDocument/2006/relationships/oleObject" Target="../embeddings/oleObject18.bin"/></Relationships>
</file>

<file path=ppt/slides/_rels/slide27.xml.rels><?xml version="1.0" encoding="UTF-8" standalone="yes"?>
<Relationships xmlns="http://schemas.openxmlformats.org/package/2006/relationships"><Relationship Id="rId8" Type="http://schemas.openxmlformats.org/officeDocument/2006/relationships/image" Target="../media/image36.wmf"/><Relationship Id="rId13" Type="http://schemas.openxmlformats.org/officeDocument/2006/relationships/oleObject" Target="../embeddings/oleObject24.bin"/><Relationship Id="rId18" Type="http://schemas.openxmlformats.org/officeDocument/2006/relationships/image" Target="../media/image40.wmf"/><Relationship Id="rId26" Type="http://schemas.openxmlformats.org/officeDocument/2006/relationships/oleObject" Target="../embeddings/oleObject34.bin"/><Relationship Id="rId3" Type="http://schemas.openxmlformats.org/officeDocument/2006/relationships/notesSlide" Target="../notesSlides/notesSlide25.xml"/><Relationship Id="rId21" Type="http://schemas.openxmlformats.org/officeDocument/2006/relationships/oleObject" Target="../embeddings/oleObject29.bin"/><Relationship Id="rId7" Type="http://schemas.openxmlformats.org/officeDocument/2006/relationships/oleObject" Target="../embeddings/oleObject21.bin"/><Relationship Id="rId12" Type="http://schemas.openxmlformats.org/officeDocument/2006/relationships/image" Target="../media/image37.wmf"/><Relationship Id="rId17" Type="http://schemas.openxmlformats.org/officeDocument/2006/relationships/oleObject" Target="../embeddings/oleObject26.bin"/><Relationship Id="rId25" Type="http://schemas.openxmlformats.org/officeDocument/2006/relationships/oleObject" Target="../embeddings/oleObject33.bin"/><Relationship Id="rId2" Type="http://schemas.openxmlformats.org/officeDocument/2006/relationships/slideLayout" Target="../slideLayouts/slideLayout2.xml"/><Relationship Id="rId16" Type="http://schemas.openxmlformats.org/officeDocument/2006/relationships/image" Target="../media/image39.wmf"/><Relationship Id="rId20" Type="http://schemas.openxmlformats.org/officeDocument/2006/relationships/oleObject" Target="../embeddings/oleObject28.bin"/><Relationship Id="rId29" Type="http://schemas.openxmlformats.org/officeDocument/2006/relationships/oleObject" Target="../embeddings/oleObject37.bin"/><Relationship Id="rId1" Type="http://schemas.openxmlformats.org/officeDocument/2006/relationships/vmlDrawing" Target="../drawings/vmlDrawing8.vml"/><Relationship Id="rId6" Type="http://schemas.openxmlformats.org/officeDocument/2006/relationships/image" Target="../media/image33.wmf"/><Relationship Id="rId11" Type="http://schemas.openxmlformats.org/officeDocument/2006/relationships/oleObject" Target="../embeddings/oleObject23.bin"/><Relationship Id="rId24" Type="http://schemas.openxmlformats.org/officeDocument/2006/relationships/oleObject" Target="../embeddings/oleObject32.bin"/><Relationship Id="rId5" Type="http://schemas.openxmlformats.org/officeDocument/2006/relationships/oleObject" Target="../embeddings/oleObject20.bin"/><Relationship Id="rId15" Type="http://schemas.openxmlformats.org/officeDocument/2006/relationships/oleObject" Target="../embeddings/oleObject25.bin"/><Relationship Id="rId23" Type="http://schemas.openxmlformats.org/officeDocument/2006/relationships/oleObject" Target="../embeddings/oleObject31.bin"/><Relationship Id="rId28" Type="http://schemas.openxmlformats.org/officeDocument/2006/relationships/oleObject" Target="../embeddings/oleObject36.bin"/><Relationship Id="rId10" Type="http://schemas.openxmlformats.org/officeDocument/2006/relationships/image" Target="../media/image34.wmf"/><Relationship Id="rId19" Type="http://schemas.openxmlformats.org/officeDocument/2006/relationships/oleObject" Target="../embeddings/oleObject27.bin"/><Relationship Id="rId4" Type="http://schemas.openxmlformats.org/officeDocument/2006/relationships/image" Target="../media/image41.png"/><Relationship Id="rId9" Type="http://schemas.openxmlformats.org/officeDocument/2006/relationships/oleObject" Target="../embeddings/oleObject22.bin"/><Relationship Id="rId14" Type="http://schemas.openxmlformats.org/officeDocument/2006/relationships/image" Target="../media/image38.wmf"/><Relationship Id="rId22" Type="http://schemas.openxmlformats.org/officeDocument/2006/relationships/oleObject" Target="../embeddings/oleObject30.bin"/><Relationship Id="rId27" Type="http://schemas.openxmlformats.org/officeDocument/2006/relationships/oleObject" Target="../embeddings/oleObject35.bin"/></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em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7.wmf"/><Relationship Id="rId5" Type="http://schemas.openxmlformats.org/officeDocument/2006/relationships/oleObject" Target="../embeddings/oleObject5.bin"/><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emf"/></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notesSlide" Target="../notesSlides/notesSlide7.xml"/><Relationship Id="rId7" Type="http://schemas.openxmlformats.org/officeDocument/2006/relationships/oleObject" Target="../embeddings/oleObject7.bin"/><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10.wmf"/><Relationship Id="rId5" Type="http://schemas.openxmlformats.org/officeDocument/2006/relationships/oleObject" Target="../embeddings/oleObject6.bin"/><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0" y="2915920"/>
            <a:ext cx="9144000" cy="769441"/>
          </a:xfrm>
          <a:prstGeom prst="rect">
            <a:avLst/>
          </a:prstGeom>
          <a:solidFill>
            <a:schemeClr val="tx1">
              <a:lumMod val="65000"/>
              <a:lumOff val="35000"/>
            </a:schemeClr>
          </a:solidFill>
        </p:spPr>
        <p:txBody>
          <a:bodyPr wrap="square" rtlCol="0">
            <a:spAutoFit/>
          </a:bodyPr>
          <a:lstStyle/>
          <a:p>
            <a:pPr algn="ctr"/>
            <a:r>
              <a:rPr lang="en-US" altLang="zh-CN" sz="4400" dirty="0" smtClean="0">
                <a:solidFill>
                  <a:schemeClr val="bg1">
                    <a:lumMod val="95000"/>
                  </a:schemeClr>
                </a:solidFill>
              </a:rPr>
              <a:t>POMDP</a:t>
            </a:r>
            <a:r>
              <a:rPr lang="en-US" altLang="zh-CN" sz="4400" dirty="0" smtClean="0"/>
              <a:t> Introduction</a:t>
            </a:r>
            <a:endParaRPr lang="zh-CN" altLang="en-US" sz="4400" dirty="0"/>
          </a:p>
        </p:txBody>
      </p:sp>
      <p:sp>
        <p:nvSpPr>
          <p:cNvPr id="2" name="文本框 1"/>
          <p:cNvSpPr txBox="1"/>
          <p:nvPr/>
        </p:nvSpPr>
        <p:spPr>
          <a:xfrm>
            <a:off x="3662680" y="6102588"/>
            <a:ext cx="1818640" cy="400110"/>
          </a:xfrm>
          <a:prstGeom prst="rect">
            <a:avLst/>
          </a:prstGeom>
          <a:noFill/>
        </p:spPr>
        <p:txBody>
          <a:bodyPr wrap="square" rtlCol="0">
            <a:spAutoFit/>
          </a:bodyPr>
          <a:lstStyle/>
          <a:p>
            <a:r>
              <a:rPr lang="en-US" altLang="zh-CN" sz="2000" dirty="0" smtClean="0"/>
              <a:t>Yanqing Wang</a:t>
            </a:r>
            <a:endParaRPr lang="zh-CN" altLang="en-US" sz="2000" dirty="0"/>
          </a:p>
        </p:txBody>
      </p:sp>
    </p:spTree>
    <p:extLst>
      <p:ext uri="{BB962C8B-B14F-4D97-AF65-F5344CB8AC3E}">
        <p14:creationId xmlns:p14="http://schemas.microsoft.com/office/powerpoint/2010/main" val="1540218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l="17662" t="33155" r="32180" b="17573"/>
          <a:stretch/>
        </p:blipFill>
        <p:spPr>
          <a:xfrm>
            <a:off x="138401" y="804996"/>
            <a:ext cx="8864887" cy="5219286"/>
          </a:xfrm>
          <a:prstGeom prst="rect">
            <a:avLst/>
          </a:prstGeom>
        </p:spPr>
      </p:pic>
      <p:grpSp>
        <p:nvGrpSpPr>
          <p:cNvPr id="8" name="组合 7"/>
          <p:cNvGrpSpPr/>
          <p:nvPr/>
        </p:nvGrpSpPr>
        <p:grpSpPr>
          <a:xfrm>
            <a:off x="0" y="0"/>
            <a:ext cx="4763387" cy="461665"/>
            <a:chOff x="0" y="0"/>
            <a:chExt cx="2898684" cy="461665"/>
          </a:xfrm>
        </p:grpSpPr>
        <p:sp>
          <p:nvSpPr>
            <p:cNvPr id="9" name="文本框 8"/>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10" name="直接连接符 9"/>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96863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17433" t="30577" r="32041" b="17296"/>
          <a:stretch/>
        </p:blipFill>
        <p:spPr>
          <a:xfrm>
            <a:off x="138401" y="923330"/>
            <a:ext cx="8837539" cy="5406389"/>
          </a:xfrm>
          <a:prstGeom prst="rect">
            <a:avLst/>
          </a:prstGeom>
        </p:spPr>
      </p:pic>
      <p:grpSp>
        <p:nvGrpSpPr>
          <p:cNvPr id="5" name="组合 4"/>
          <p:cNvGrpSpPr/>
          <p:nvPr/>
        </p:nvGrpSpPr>
        <p:grpSpPr>
          <a:xfrm>
            <a:off x="0" y="0"/>
            <a:ext cx="4763387" cy="461665"/>
            <a:chOff x="0" y="0"/>
            <a:chExt cx="2898684" cy="461665"/>
          </a:xfrm>
        </p:grpSpPr>
        <p:sp>
          <p:nvSpPr>
            <p:cNvPr id="8" name="文本框 7"/>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251295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0" y="0"/>
            <a:ext cx="4763387" cy="461665"/>
            <a:chOff x="0" y="0"/>
            <a:chExt cx="2898684" cy="461665"/>
          </a:xfrm>
        </p:grpSpPr>
        <p:sp>
          <p:nvSpPr>
            <p:cNvPr id="8" name="文本框 7"/>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3" name="图片 2"/>
          <p:cNvPicPr>
            <a:picLocks noChangeAspect="1"/>
          </p:cNvPicPr>
          <p:nvPr/>
        </p:nvPicPr>
        <p:blipFill rotWithShape="1">
          <a:blip r:embed="rId3"/>
          <a:srcRect l="22016" t="25392" r="35554" b="20493"/>
          <a:stretch/>
        </p:blipFill>
        <p:spPr>
          <a:xfrm>
            <a:off x="823942" y="737685"/>
            <a:ext cx="7878890" cy="5652357"/>
          </a:xfrm>
          <a:prstGeom prst="rect">
            <a:avLst/>
          </a:prstGeom>
        </p:spPr>
      </p:pic>
    </p:spTree>
    <p:extLst>
      <p:ext uri="{BB962C8B-B14F-4D97-AF65-F5344CB8AC3E}">
        <p14:creationId xmlns:p14="http://schemas.microsoft.com/office/powerpoint/2010/main" val="13368266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0" y="0"/>
            <a:ext cx="4763387" cy="461665"/>
            <a:chOff x="0" y="0"/>
            <a:chExt cx="2898684" cy="461665"/>
          </a:xfrm>
        </p:grpSpPr>
        <p:sp>
          <p:nvSpPr>
            <p:cNvPr id="8" name="文本框 7"/>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rotWithShape="1">
          <a:blip r:embed="rId3"/>
          <a:srcRect l="21330" t="24747" r="32711" b="18268"/>
          <a:stretch/>
        </p:blipFill>
        <p:spPr>
          <a:xfrm>
            <a:off x="1118795" y="923330"/>
            <a:ext cx="7584142" cy="5289452"/>
          </a:xfrm>
          <a:prstGeom prst="rect">
            <a:avLst/>
          </a:prstGeom>
        </p:spPr>
      </p:pic>
    </p:spTree>
    <p:extLst>
      <p:ext uri="{BB962C8B-B14F-4D97-AF65-F5344CB8AC3E}">
        <p14:creationId xmlns:p14="http://schemas.microsoft.com/office/powerpoint/2010/main" val="41879692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l="23724" t="24525" r="40299" b="18197"/>
          <a:stretch/>
        </p:blipFill>
        <p:spPr>
          <a:xfrm>
            <a:off x="1398494" y="579084"/>
            <a:ext cx="6562165" cy="5876876"/>
          </a:xfrm>
          <a:prstGeom prst="rect">
            <a:avLst/>
          </a:prstGeom>
        </p:spPr>
      </p:pic>
      <p:grpSp>
        <p:nvGrpSpPr>
          <p:cNvPr id="12" name="组合 11"/>
          <p:cNvGrpSpPr/>
          <p:nvPr/>
        </p:nvGrpSpPr>
        <p:grpSpPr>
          <a:xfrm>
            <a:off x="0" y="0"/>
            <a:ext cx="4763387" cy="461665"/>
            <a:chOff x="0" y="0"/>
            <a:chExt cx="2898684" cy="461665"/>
          </a:xfrm>
        </p:grpSpPr>
        <p:sp>
          <p:nvSpPr>
            <p:cNvPr id="13" name="文本框 12"/>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14" name="直接连接符 13"/>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134880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4763387" cy="461665"/>
            <a:chOff x="0" y="0"/>
            <a:chExt cx="2898684" cy="461665"/>
          </a:xfrm>
        </p:grpSpPr>
        <p:sp>
          <p:nvSpPr>
            <p:cNvPr id="11" name="文本框 10"/>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a:t>
              </a:r>
              <a:endParaRPr lang="zh-CN" altLang="en-US" sz="1350" b="1" dirty="0">
                <a:solidFill>
                  <a:schemeClr val="bg1">
                    <a:lumMod val="75000"/>
                  </a:schemeClr>
                </a:solidFill>
              </a:endParaRPr>
            </a:p>
          </p:txBody>
        </p:sp>
        <p:cxnSp>
          <p:nvCxnSpPr>
            <p:cNvPr id="13" name="直接连接符 12"/>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rotWithShape="1">
          <a:blip r:embed="rId3"/>
          <a:srcRect l="22685" t="31645" r="24141" b="20627"/>
          <a:stretch/>
        </p:blipFill>
        <p:spPr>
          <a:xfrm>
            <a:off x="0" y="551191"/>
            <a:ext cx="9014463" cy="5267833"/>
          </a:xfrm>
          <a:prstGeom prst="rect">
            <a:avLst/>
          </a:prstGeom>
        </p:spPr>
      </p:pic>
      <p:sp>
        <p:nvSpPr>
          <p:cNvPr id="7" name="文本框 6"/>
          <p:cNvSpPr txBox="1"/>
          <p:nvPr/>
        </p:nvSpPr>
        <p:spPr>
          <a:xfrm>
            <a:off x="0" y="5993609"/>
            <a:ext cx="8633459" cy="461665"/>
          </a:xfrm>
          <a:prstGeom prst="rect">
            <a:avLst/>
          </a:prstGeom>
          <a:noFill/>
        </p:spPr>
        <p:txBody>
          <a:bodyPr wrap="square" rtlCol="0">
            <a:spAutoFit/>
          </a:bodyPr>
          <a:lstStyle/>
          <a:p>
            <a:pPr marL="342900" indent="-342900">
              <a:buFont typeface="Wingdings" panose="05000000000000000000" pitchFamily="2" charset="2"/>
              <a:buChar char="l"/>
            </a:pPr>
            <a:r>
              <a:rPr lang="en-US" altLang="zh-CN" sz="2400" dirty="0" smtClean="0"/>
              <a:t>B : A distribution over states. Updated after every value iteration</a:t>
            </a:r>
            <a:endParaRPr lang="zh-CN" altLang="en-US" sz="2400" dirty="0"/>
          </a:p>
        </p:txBody>
      </p:sp>
    </p:spTree>
    <p:extLst>
      <p:ext uri="{BB962C8B-B14F-4D97-AF65-F5344CB8AC3E}">
        <p14:creationId xmlns:p14="http://schemas.microsoft.com/office/powerpoint/2010/main" val="2672658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590435"/>
            <a:ext cx="8915400" cy="1061829"/>
          </a:xfrm>
          <a:prstGeom prst="rect">
            <a:avLst/>
          </a:prstGeom>
        </p:spPr>
        <p:txBody>
          <a:bodyPr wrap="square">
            <a:spAutoFit/>
          </a:bodyPr>
          <a:lstStyle/>
          <a:p>
            <a:r>
              <a:rPr lang="en-US" altLang="zh-CN" sz="2100" dirty="0"/>
              <a:t>In MDP our problem is to find a mapping from states to actions;</a:t>
            </a:r>
          </a:p>
          <a:p>
            <a:r>
              <a:rPr lang="en-US" altLang="zh-CN" sz="2100" dirty="0"/>
              <a:t>In POMDP our problem is to </a:t>
            </a:r>
            <a:r>
              <a:rPr lang="en-US" altLang="zh-CN" sz="2100" dirty="0">
                <a:solidFill>
                  <a:srgbClr val="FF0000"/>
                </a:solidFill>
              </a:rPr>
              <a:t>find a mapping from probability distributions (over states) to actions</a:t>
            </a:r>
            <a:r>
              <a:rPr lang="en-US" altLang="zh-CN" sz="2100" dirty="0"/>
              <a:t>.</a:t>
            </a:r>
            <a:endParaRPr lang="zh-CN" altLang="en-US" sz="2100" dirty="0"/>
          </a:p>
        </p:txBody>
      </p:sp>
      <p:sp>
        <p:nvSpPr>
          <p:cNvPr id="8" name="矩形 7"/>
          <p:cNvSpPr/>
          <p:nvPr/>
        </p:nvSpPr>
        <p:spPr>
          <a:xfrm>
            <a:off x="721895" y="4257505"/>
            <a:ext cx="7471610" cy="415498"/>
          </a:xfrm>
          <a:prstGeom prst="rect">
            <a:avLst/>
          </a:prstGeom>
        </p:spPr>
        <p:txBody>
          <a:bodyPr wrap="square">
            <a:spAutoFit/>
          </a:bodyPr>
          <a:lstStyle/>
          <a:p>
            <a:r>
              <a:rPr lang="zh-CN" altLang="en-US" sz="2100" dirty="0"/>
              <a:t>越往左表明处在</a:t>
            </a:r>
            <a:r>
              <a:rPr lang="en-US" altLang="zh-CN" sz="2100" dirty="0"/>
              <a:t>s2</a:t>
            </a:r>
            <a:r>
              <a:rPr lang="zh-CN" altLang="en-US" sz="2100" dirty="0"/>
              <a:t>的概率越大，越往右表示处在</a:t>
            </a:r>
            <a:r>
              <a:rPr lang="en-US" altLang="zh-CN" sz="2100" dirty="0"/>
              <a:t>s1</a:t>
            </a:r>
            <a:r>
              <a:rPr lang="zh-CN" altLang="en-US" sz="2100" dirty="0"/>
              <a:t>的概率越大</a:t>
            </a:r>
          </a:p>
        </p:txBody>
      </p:sp>
      <p:sp>
        <p:nvSpPr>
          <p:cNvPr id="3" name="矩形 2"/>
          <p:cNvSpPr/>
          <p:nvPr/>
        </p:nvSpPr>
        <p:spPr>
          <a:xfrm>
            <a:off x="210551" y="4861736"/>
            <a:ext cx="8704849" cy="1061829"/>
          </a:xfrm>
          <a:prstGeom prst="rect">
            <a:avLst/>
          </a:prstGeom>
        </p:spPr>
        <p:txBody>
          <a:bodyPr wrap="square">
            <a:spAutoFit/>
          </a:bodyPr>
          <a:lstStyle/>
          <a:p>
            <a:r>
              <a:rPr lang="en-US" altLang="zh-CN" sz="2100" dirty="0"/>
              <a:t>We will refer to a probability distribution over states as a </a:t>
            </a:r>
            <a:r>
              <a:rPr lang="en-US" altLang="zh-CN" sz="2100" i="1" dirty="0">
                <a:solidFill>
                  <a:srgbClr val="FF0000"/>
                </a:solidFill>
              </a:rPr>
              <a:t>belief state </a:t>
            </a:r>
            <a:r>
              <a:rPr lang="en-US" altLang="zh-CN" sz="2100" dirty="0"/>
              <a:t>and the entire probability space (the set of all possible probability distributions) as the </a:t>
            </a:r>
            <a:r>
              <a:rPr lang="en-US" altLang="zh-CN" sz="2100" i="1" dirty="0">
                <a:solidFill>
                  <a:srgbClr val="FF0000"/>
                </a:solidFill>
              </a:rPr>
              <a:t>belief space</a:t>
            </a:r>
            <a:r>
              <a:rPr lang="en-US" altLang="zh-CN" sz="2100" dirty="0"/>
              <a:t>.</a:t>
            </a:r>
            <a:endParaRPr lang="zh-CN" altLang="en-US" sz="2100" dirty="0"/>
          </a:p>
        </p:txBody>
      </p:sp>
      <p:grpSp>
        <p:nvGrpSpPr>
          <p:cNvPr id="9" name="组合 8"/>
          <p:cNvGrpSpPr/>
          <p:nvPr/>
        </p:nvGrpSpPr>
        <p:grpSpPr>
          <a:xfrm>
            <a:off x="0" y="0"/>
            <a:ext cx="5773480" cy="461665"/>
            <a:chOff x="0" y="0"/>
            <a:chExt cx="3513360" cy="461665"/>
          </a:xfrm>
        </p:grpSpPr>
        <p:sp>
          <p:nvSpPr>
            <p:cNvPr id="10" name="文本框 9"/>
            <p:cNvSpPr txBox="1"/>
            <p:nvPr/>
          </p:nvSpPr>
          <p:spPr>
            <a:xfrm>
              <a:off x="0" y="0"/>
              <a:ext cx="3513360" cy="461665"/>
            </a:xfrm>
            <a:prstGeom prst="rect">
              <a:avLst/>
            </a:prstGeom>
            <a:noFill/>
          </p:spPr>
          <p:txBody>
            <a:bodyPr wrap="square" rtlCol="0">
              <a:spAutoFit/>
            </a:bodyPr>
            <a:lstStyle/>
            <a:p>
              <a:r>
                <a:rPr lang="en-US" altLang="zh-CN" sz="2400" b="1" dirty="0" smtClean="0">
                  <a:solidFill>
                    <a:schemeClr val="bg1">
                      <a:lumMod val="75000"/>
                    </a:schemeClr>
                  </a:solidFill>
                </a:rPr>
                <a:t>POMDP – Solution-Belief State-Belief Space</a:t>
              </a:r>
              <a:endParaRPr lang="zh-CN" altLang="en-US" sz="1350" b="1" dirty="0">
                <a:solidFill>
                  <a:schemeClr val="bg1">
                    <a:lumMod val="75000"/>
                  </a:schemeClr>
                </a:solidFill>
              </a:endParaRPr>
            </a:p>
          </p:txBody>
        </p:sp>
        <p:cxnSp>
          <p:nvCxnSpPr>
            <p:cNvPr id="11" name="直接连接符 10"/>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2" name="图片 11"/>
          <p:cNvPicPr>
            <a:picLocks noChangeAspect="1"/>
          </p:cNvPicPr>
          <p:nvPr/>
        </p:nvPicPr>
        <p:blipFill rotWithShape="1">
          <a:blip r:embed="rId3"/>
          <a:srcRect l="13638" t="45107" r="65208" b="36252"/>
          <a:stretch/>
        </p:blipFill>
        <p:spPr>
          <a:xfrm>
            <a:off x="1985698" y="1486698"/>
            <a:ext cx="4999891" cy="2478302"/>
          </a:xfrm>
          <a:prstGeom prst="rect">
            <a:avLst/>
          </a:prstGeom>
        </p:spPr>
      </p:pic>
    </p:spTree>
    <p:extLst>
      <p:ext uri="{BB962C8B-B14F-4D97-AF65-F5344CB8AC3E}">
        <p14:creationId xmlns:p14="http://schemas.microsoft.com/office/powerpoint/2010/main" val="19329104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866274" y="1146872"/>
            <a:ext cx="7437753" cy="3431709"/>
          </a:xfrm>
          <a:prstGeom prst="rect">
            <a:avLst/>
          </a:prstGeom>
        </p:spPr>
        <p:txBody>
          <a:bodyPr wrap="square">
            <a:spAutoFit/>
          </a:bodyPr>
          <a:lstStyle/>
          <a:p>
            <a:r>
              <a:rPr lang="zh-CN" altLang="en-US" sz="2800" dirty="0"/>
              <a:t>求</a:t>
            </a:r>
            <a:r>
              <a:rPr lang="en-US" altLang="zh-CN" sz="2800" dirty="0"/>
              <a:t>value </a:t>
            </a:r>
            <a:r>
              <a:rPr lang="en-US" altLang="zh-CN" sz="2800" dirty="0" smtClean="0"/>
              <a:t>function</a:t>
            </a:r>
            <a:r>
              <a:rPr lang="zh-CN" altLang="en-US" sz="2800" dirty="0" smtClean="0"/>
              <a:t>可以</a:t>
            </a:r>
            <a:r>
              <a:rPr lang="zh-CN" altLang="en-US" sz="2800" dirty="0"/>
              <a:t>分为以下几个步骤：</a:t>
            </a:r>
            <a:endParaRPr lang="en-US" altLang="zh-CN" sz="2800" dirty="0"/>
          </a:p>
          <a:p>
            <a:pPr marL="385763" indent="-385763">
              <a:buAutoNum type="arabicPeriod"/>
            </a:pPr>
            <a:r>
              <a:rPr lang="zh-CN" altLang="en-US" sz="2800" dirty="0"/>
              <a:t>求在已知一个</a:t>
            </a:r>
            <a:r>
              <a:rPr lang="en-US" altLang="zh-CN" sz="2800" dirty="0"/>
              <a:t>a</a:t>
            </a:r>
            <a:r>
              <a:rPr lang="zh-CN" altLang="en-US" sz="2800" dirty="0"/>
              <a:t>和</a:t>
            </a:r>
            <a:r>
              <a:rPr lang="en-US" altLang="zh-CN" sz="2800" dirty="0"/>
              <a:t>o</a:t>
            </a:r>
            <a:r>
              <a:rPr lang="zh-CN" altLang="en-US" sz="2800" dirty="0"/>
              <a:t>的情况下如何计算一个</a:t>
            </a:r>
            <a:r>
              <a:rPr lang="en-US" altLang="zh-CN" sz="2800" dirty="0"/>
              <a:t>belief state</a:t>
            </a:r>
            <a:r>
              <a:rPr lang="zh-CN" altLang="en-US" sz="2800" dirty="0"/>
              <a:t>的值</a:t>
            </a:r>
            <a:r>
              <a:rPr lang="en-US" altLang="zh-CN" sz="2800" dirty="0"/>
              <a:t>(value)</a:t>
            </a:r>
            <a:r>
              <a:rPr lang="zh-CN" altLang="en-US" sz="2800" dirty="0"/>
              <a:t>。</a:t>
            </a:r>
            <a:endParaRPr lang="en-US" altLang="zh-CN" sz="2800" dirty="0"/>
          </a:p>
          <a:p>
            <a:pPr marL="385763" indent="-385763">
              <a:buAutoNum type="arabicPeriod"/>
            </a:pPr>
            <a:r>
              <a:rPr lang="zh-CN" altLang="en-US" sz="2800" dirty="0"/>
              <a:t>在已知一个</a:t>
            </a:r>
            <a:r>
              <a:rPr lang="en-US" altLang="zh-CN" sz="2800" dirty="0"/>
              <a:t>a</a:t>
            </a:r>
            <a:r>
              <a:rPr lang="zh-CN" altLang="en-US" sz="2800" dirty="0"/>
              <a:t>和</a:t>
            </a:r>
            <a:r>
              <a:rPr lang="en-US" altLang="zh-CN" sz="2800" dirty="0" smtClean="0"/>
              <a:t>o</a:t>
            </a:r>
            <a:r>
              <a:rPr lang="en-US" altLang="zh-CN" sz="2800" dirty="0"/>
              <a:t>,</a:t>
            </a:r>
            <a:r>
              <a:rPr lang="zh-CN" altLang="en-US" sz="2800" dirty="0" smtClean="0"/>
              <a:t>计算</a:t>
            </a:r>
            <a:r>
              <a:rPr lang="zh-CN" altLang="en-US" sz="2800" dirty="0"/>
              <a:t>所有的</a:t>
            </a:r>
            <a:r>
              <a:rPr lang="en-US" altLang="zh-CN" sz="2800" dirty="0"/>
              <a:t>belief state</a:t>
            </a:r>
            <a:r>
              <a:rPr lang="zh-CN" altLang="en-US" sz="2800" dirty="0"/>
              <a:t>的值。</a:t>
            </a:r>
            <a:endParaRPr lang="en-US" altLang="zh-CN" sz="2800" dirty="0"/>
          </a:p>
          <a:p>
            <a:pPr marL="385763" indent="-385763">
              <a:buAutoNum type="arabicPeriod"/>
            </a:pPr>
            <a:r>
              <a:rPr lang="zh-CN" altLang="en-US" sz="2800" dirty="0"/>
              <a:t>已知一个</a:t>
            </a:r>
            <a:r>
              <a:rPr lang="en-US" altLang="zh-CN" sz="2800" dirty="0"/>
              <a:t>action</a:t>
            </a:r>
            <a:r>
              <a:rPr lang="zh-CN" altLang="en-US" sz="2800" dirty="0"/>
              <a:t>如何计算一个</a:t>
            </a:r>
            <a:r>
              <a:rPr lang="en-US" altLang="zh-CN" sz="2800" dirty="0"/>
              <a:t>belief state</a:t>
            </a:r>
            <a:r>
              <a:rPr lang="zh-CN" altLang="en-US" sz="2800" dirty="0"/>
              <a:t>的值</a:t>
            </a:r>
            <a:r>
              <a:rPr lang="zh-CN" altLang="en-US" sz="2800" dirty="0" smtClean="0"/>
              <a:t>。</a:t>
            </a:r>
            <a:endParaRPr lang="en-US" altLang="zh-CN" sz="2800" dirty="0" smtClean="0"/>
          </a:p>
          <a:p>
            <a:pPr marL="385763" indent="-385763">
              <a:buAutoNum type="arabicPeriod"/>
            </a:pPr>
            <a:r>
              <a:rPr lang="zh-CN" altLang="en-US" sz="2800" dirty="0" smtClean="0"/>
              <a:t>考虑所有</a:t>
            </a:r>
            <a:r>
              <a:rPr lang="en-US" altLang="zh-CN" sz="2800" dirty="0" smtClean="0"/>
              <a:t>action</a:t>
            </a:r>
            <a:r>
              <a:rPr lang="zh-CN" altLang="en-US" sz="2800" dirty="0" smtClean="0"/>
              <a:t>计算一个</a:t>
            </a:r>
            <a:r>
              <a:rPr lang="en-US" altLang="zh-CN" sz="2800" dirty="0" smtClean="0"/>
              <a:t>belief state</a:t>
            </a:r>
            <a:r>
              <a:rPr lang="zh-CN" altLang="en-US" sz="2800" dirty="0" smtClean="0"/>
              <a:t>的最终的值。</a:t>
            </a:r>
            <a:endParaRPr lang="en-US" altLang="zh-CN" sz="2800" dirty="0" smtClean="0"/>
          </a:p>
          <a:p>
            <a:endParaRPr lang="en-US" altLang="zh-CN" sz="2100" dirty="0"/>
          </a:p>
        </p:txBody>
      </p:sp>
      <p:grpSp>
        <p:nvGrpSpPr>
          <p:cNvPr id="5" name="组合 4"/>
          <p:cNvGrpSpPr/>
          <p:nvPr/>
        </p:nvGrpSpPr>
        <p:grpSpPr>
          <a:xfrm>
            <a:off x="0" y="0"/>
            <a:ext cx="6475228" cy="461665"/>
            <a:chOff x="0" y="0"/>
            <a:chExt cx="3940398" cy="461665"/>
          </a:xfrm>
        </p:grpSpPr>
        <p:sp>
          <p:nvSpPr>
            <p:cNvPr id="8" name="文本框 7"/>
            <p:cNvSpPr txBox="1"/>
            <p:nvPr/>
          </p:nvSpPr>
          <p:spPr>
            <a:xfrm>
              <a:off x="0" y="0"/>
              <a:ext cx="3940398" cy="461665"/>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aphicFrame>
        <p:nvGraphicFramePr>
          <p:cNvPr id="6" name="对象 5"/>
          <p:cNvGraphicFramePr>
            <a:graphicFrameLocks noChangeAspect="1"/>
          </p:cNvGraphicFramePr>
          <p:nvPr>
            <p:extLst>
              <p:ext uri="{D42A27DB-BD31-4B8C-83A1-F6EECF244321}">
                <p14:modId xmlns:p14="http://schemas.microsoft.com/office/powerpoint/2010/main" val="2849567811"/>
              </p:ext>
            </p:extLst>
          </p:nvPr>
        </p:nvGraphicFramePr>
        <p:xfrm>
          <a:off x="861828" y="4449399"/>
          <a:ext cx="6094413" cy="814388"/>
        </p:xfrm>
        <a:graphic>
          <a:graphicData uri="http://schemas.openxmlformats.org/presentationml/2006/ole">
            <mc:AlternateContent xmlns:mc="http://schemas.openxmlformats.org/markup-compatibility/2006">
              <mc:Choice xmlns:v="urn:schemas-microsoft-com:vml" Requires="v">
                <p:oleObj spid="_x0000_s15390" name="AxMath" r:id="rId3" imgW="3245040" imgH="434160" progId="Equation.AxMath">
                  <p:embed/>
                </p:oleObj>
              </mc:Choice>
              <mc:Fallback>
                <p:oleObj name="AxMath" r:id="rId3" imgW="3245040" imgH="434160" progId="Equation.AxMath">
                  <p:embed/>
                  <p:pic>
                    <p:nvPicPr>
                      <p:cNvPr id="20" name="对象 19"/>
                      <p:cNvPicPr/>
                      <p:nvPr/>
                    </p:nvPicPr>
                    <p:blipFill>
                      <a:blip r:embed="rId4"/>
                      <a:stretch>
                        <a:fillRect/>
                      </a:stretch>
                    </p:blipFill>
                    <p:spPr>
                      <a:xfrm>
                        <a:off x="861828" y="4449399"/>
                        <a:ext cx="6094413" cy="814388"/>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317897362"/>
              </p:ext>
            </p:extLst>
          </p:nvPr>
        </p:nvGraphicFramePr>
        <p:xfrm>
          <a:off x="861828" y="5378671"/>
          <a:ext cx="5613400" cy="801687"/>
        </p:xfrm>
        <a:graphic>
          <a:graphicData uri="http://schemas.openxmlformats.org/presentationml/2006/ole">
            <mc:AlternateContent xmlns:mc="http://schemas.openxmlformats.org/markup-compatibility/2006">
              <mc:Choice xmlns:v="urn:schemas-microsoft-com:vml" Requires="v">
                <p:oleObj spid="_x0000_s15391" name="AxMath" r:id="rId5" imgW="2989440" imgH="426960" progId="Equation.AxMath">
                  <p:embed/>
                </p:oleObj>
              </mc:Choice>
              <mc:Fallback>
                <p:oleObj name="AxMath" r:id="rId5" imgW="2989440" imgH="426960" progId="Equation.AxMath">
                  <p:embed/>
                  <p:pic>
                    <p:nvPicPr>
                      <p:cNvPr id="21" name="对象 20"/>
                      <p:cNvPicPr/>
                      <p:nvPr/>
                    </p:nvPicPr>
                    <p:blipFill>
                      <a:blip r:embed="rId6"/>
                      <a:stretch>
                        <a:fillRect/>
                      </a:stretch>
                    </p:blipFill>
                    <p:spPr>
                      <a:xfrm>
                        <a:off x="861828" y="5378671"/>
                        <a:ext cx="5613400" cy="801687"/>
                      </a:xfrm>
                      <a:prstGeom prst="rect">
                        <a:avLst/>
                      </a:prstGeom>
                    </p:spPr>
                  </p:pic>
                </p:oleObj>
              </mc:Fallback>
            </mc:AlternateContent>
          </a:graphicData>
        </a:graphic>
      </p:graphicFrame>
    </p:spTree>
    <p:extLst>
      <p:ext uri="{BB962C8B-B14F-4D97-AF65-F5344CB8AC3E}">
        <p14:creationId xmlns:p14="http://schemas.microsoft.com/office/powerpoint/2010/main" val="36266485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057951" y="934604"/>
            <a:ext cx="3080234" cy="1384995"/>
          </a:xfrm>
          <a:prstGeom prst="rect">
            <a:avLst/>
          </a:prstGeom>
        </p:spPr>
        <p:txBody>
          <a:bodyPr wrap="square">
            <a:spAutoFit/>
          </a:bodyPr>
          <a:lstStyle/>
          <a:p>
            <a:pPr marL="342900" indent="-342900">
              <a:buFont typeface="Wingdings" panose="05000000000000000000" pitchFamily="2" charset="2"/>
              <a:buChar char="l"/>
            </a:pPr>
            <a:r>
              <a:rPr lang="en-US" altLang="zh-CN" sz="2100" dirty="0"/>
              <a:t>Two States</a:t>
            </a:r>
          </a:p>
          <a:p>
            <a:pPr marL="342900" indent="-342900">
              <a:buFont typeface="Wingdings" panose="05000000000000000000" pitchFamily="2" charset="2"/>
              <a:buChar char="l"/>
            </a:pPr>
            <a:r>
              <a:rPr lang="en-US" altLang="zh-CN" sz="2100" dirty="0"/>
              <a:t>Two Actions</a:t>
            </a:r>
          </a:p>
          <a:p>
            <a:pPr marL="342900" indent="-342900">
              <a:buFont typeface="Wingdings" panose="05000000000000000000" pitchFamily="2" charset="2"/>
              <a:buChar char="l"/>
            </a:pPr>
            <a:r>
              <a:rPr lang="en-US" altLang="zh-CN" sz="2100" dirty="0"/>
              <a:t>Three </a:t>
            </a:r>
            <a:r>
              <a:rPr lang="en-US" altLang="zh-CN" sz="2100" dirty="0" smtClean="0"/>
              <a:t>observations</a:t>
            </a:r>
            <a:endParaRPr lang="en-US" altLang="zh-CN" sz="2100" dirty="0"/>
          </a:p>
          <a:p>
            <a:pPr marL="342900" indent="-342900">
              <a:buFont typeface="Wingdings" panose="05000000000000000000" pitchFamily="2" charset="2"/>
              <a:buChar char="l"/>
            </a:pPr>
            <a:endParaRPr lang="en-US" altLang="zh-CN" sz="2100" dirty="0"/>
          </a:p>
        </p:txBody>
      </p:sp>
      <p:pic>
        <p:nvPicPr>
          <p:cNvPr id="2" name="图片 1"/>
          <p:cNvPicPr>
            <a:picLocks noChangeAspect="1"/>
          </p:cNvPicPr>
          <p:nvPr/>
        </p:nvPicPr>
        <p:blipFill rotWithShape="1">
          <a:blip r:embed="rId2"/>
          <a:srcRect l="14406" t="45489" r="65761" b="23892"/>
          <a:stretch/>
        </p:blipFill>
        <p:spPr>
          <a:xfrm>
            <a:off x="299038" y="2792536"/>
            <a:ext cx="3509483" cy="3047711"/>
          </a:xfrm>
          <a:prstGeom prst="rect">
            <a:avLst/>
          </a:prstGeom>
        </p:spPr>
      </p:pic>
      <p:sp>
        <p:nvSpPr>
          <p:cNvPr id="8" name="矩形 7"/>
          <p:cNvSpPr/>
          <p:nvPr/>
        </p:nvSpPr>
        <p:spPr>
          <a:xfrm>
            <a:off x="4018213" y="3139145"/>
            <a:ext cx="4806090" cy="2354491"/>
          </a:xfrm>
          <a:prstGeom prst="rect">
            <a:avLst/>
          </a:prstGeom>
        </p:spPr>
        <p:txBody>
          <a:bodyPr wrap="square">
            <a:spAutoFit/>
          </a:bodyPr>
          <a:lstStyle/>
          <a:p>
            <a:pPr marL="342900" indent="-342900">
              <a:buFont typeface="Wingdings" panose="05000000000000000000" pitchFamily="2" charset="2"/>
              <a:buChar char="l"/>
            </a:pPr>
            <a:r>
              <a:rPr lang="zh-CN" altLang="en-US" sz="2100" dirty="0"/>
              <a:t>对于每个</a:t>
            </a:r>
            <a:r>
              <a:rPr lang="en-US" altLang="zh-CN" sz="2100" dirty="0"/>
              <a:t>action</a:t>
            </a:r>
            <a:r>
              <a:rPr lang="zh-CN" altLang="en-US" sz="2100" dirty="0"/>
              <a:t>和</a:t>
            </a:r>
            <a:r>
              <a:rPr lang="en-US" altLang="zh-CN" sz="2100" dirty="0"/>
              <a:t>state</a:t>
            </a:r>
            <a:r>
              <a:rPr lang="zh-CN" altLang="en-US" sz="2100" dirty="0"/>
              <a:t>的组合都有一个</a:t>
            </a:r>
            <a:r>
              <a:rPr lang="en-US" altLang="zh-CN" sz="2100" dirty="0"/>
              <a:t>reward</a:t>
            </a:r>
            <a:r>
              <a:rPr lang="zh-CN" altLang="en-US" sz="2100" dirty="0"/>
              <a:t>的值。</a:t>
            </a:r>
            <a:endParaRPr lang="en-US" altLang="zh-CN" sz="2100" dirty="0"/>
          </a:p>
          <a:p>
            <a:pPr marL="342900" indent="-342900">
              <a:buFont typeface="Wingdings" panose="05000000000000000000" pitchFamily="2" charset="2"/>
              <a:buChar char="l"/>
            </a:pPr>
            <a:r>
              <a:rPr lang="zh-CN" altLang="en-US" sz="2100" dirty="0"/>
              <a:t>每个</a:t>
            </a:r>
            <a:r>
              <a:rPr lang="en-US" altLang="zh-CN" sz="2100" dirty="0"/>
              <a:t>action</a:t>
            </a:r>
            <a:r>
              <a:rPr lang="zh-CN" altLang="en-US" sz="2100" dirty="0"/>
              <a:t>对应的</a:t>
            </a:r>
            <a:r>
              <a:rPr lang="en-US" altLang="zh-CN" sz="2100" dirty="0"/>
              <a:t>reward</a:t>
            </a:r>
            <a:r>
              <a:rPr lang="zh-CN" altLang="en-US" sz="2100" dirty="0"/>
              <a:t>能够组成一个线性方程，多个</a:t>
            </a:r>
            <a:r>
              <a:rPr lang="en-US" altLang="zh-CN" sz="2100" dirty="0"/>
              <a:t>action</a:t>
            </a:r>
            <a:r>
              <a:rPr lang="zh-CN" altLang="en-US" sz="2100" dirty="0"/>
              <a:t>的</a:t>
            </a:r>
            <a:r>
              <a:rPr lang="en-US" altLang="zh-CN" sz="2100" dirty="0"/>
              <a:t>reward</a:t>
            </a:r>
            <a:r>
              <a:rPr lang="zh-CN" altLang="en-US" sz="2100" dirty="0"/>
              <a:t>方程画出的直线相交，并且直观地反应了在各个</a:t>
            </a:r>
            <a:r>
              <a:rPr lang="en-US" altLang="zh-CN" sz="2100" dirty="0"/>
              <a:t>belief state</a:t>
            </a:r>
            <a:r>
              <a:rPr lang="zh-CN" altLang="en-US" sz="2100" dirty="0"/>
              <a:t>下应该采取的最佳的</a:t>
            </a:r>
            <a:r>
              <a:rPr lang="en-US" altLang="zh-CN" sz="2100" dirty="0"/>
              <a:t>action</a:t>
            </a:r>
            <a:r>
              <a:rPr lang="zh-CN" altLang="en-US" sz="2100" dirty="0"/>
              <a:t>。</a:t>
            </a:r>
            <a:endParaRPr lang="en-US" altLang="zh-CN" sz="2100" dirty="0"/>
          </a:p>
        </p:txBody>
      </p:sp>
      <p:sp>
        <p:nvSpPr>
          <p:cNvPr id="9" name="矩形 8"/>
          <p:cNvSpPr/>
          <p:nvPr/>
        </p:nvSpPr>
        <p:spPr>
          <a:xfrm>
            <a:off x="1307431" y="2273432"/>
            <a:ext cx="6581275" cy="415498"/>
          </a:xfrm>
          <a:prstGeom prst="rect">
            <a:avLst/>
          </a:prstGeom>
        </p:spPr>
        <p:txBody>
          <a:bodyPr wrap="square">
            <a:spAutoFit/>
          </a:bodyPr>
          <a:lstStyle/>
          <a:p>
            <a:r>
              <a:rPr lang="en-US" altLang="zh-CN" sz="2100" dirty="0"/>
              <a:t>Horizon length=1</a:t>
            </a:r>
            <a:r>
              <a:rPr lang="zh-CN" altLang="en-US" sz="2100" dirty="0"/>
              <a:t>时，</a:t>
            </a:r>
            <a:r>
              <a:rPr lang="en-US" altLang="zh-CN" sz="2100" dirty="0"/>
              <a:t>value function = reward function</a:t>
            </a:r>
          </a:p>
        </p:txBody>
      </p:sp>
      <p:grpSp>
        <p:nvGrpSpPr>
          <p:cNvPr id="16" name="组合 15"/>
          <p:cNvGrpSpPr/>
          <p:nvPr/>
        </p:nvGrpSpPr>
        <p:grpSpPr>
          <a:xfrm>
            <a:off x="0" y="0"/>
            <a:ext cx="7878727" cy="461665"/>
            <a:chOff x="0" y="0"/>
            <a:chExt cx="4794475" cy="461665"/>
          </a:xfrm>
        </p:grpSpPr>
        <p:sp>
          <p:nvSpPr>
            <p:cNvPr id="17" name="文本框 16"/>
            <p:cNvSpPr txBox="1"/>
            <p:nvPr/>
          </p:nvSpPr>
          <p:spPr>
            <a:xfrm>
              <a:off x="0" y="0"/>
              <a:ext cx="4794475" cy="461665"/>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p:txBody>
        </p:sp>
        <p:cxnSp>
          <p:nvCxnSpPr>
            <p:cNvPr id="18" name="直接连接符 17"/>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566995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7878727" cy="461665"/>
            <a:chOff x="0" y="0"/>
            <a:chExt cx="4794475" cy="461665"/>
          </a:xfrm>
        </p:grpSpPr>
        <p:sp>
          <p:nvSpPr>
            <p:cNvPr id="10" name="文本框 9"/>
            <p:cNvSpPr txBox="1"/>
            <p:nvPr/>
          </p:nvSpPr>
          <p:spPr>
            <a:xfrm>
              <a:off x="0" y="0"/>
              <a:ext cx="4794475" cy="461665"/>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zh-CN" altLang="en-US" sz="2000" b="1" u="sng" dirty="0">
                <a:solidFill>
                  <a:srgbClr val="FF0000"/>
                </a:solidFill>
              </a:endParaRPr>
            </a:p>
          </p:txBody>
        </p:sp>
        <p:cxnSp>
          <p:nvCxnSpPr>
            <p:cNvPr id="11" name="直接连接符 10"/>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2174855" y="854490"/>
            <a:ext cx="5247886" cy="4062041"/>
            <a:chOff x="2101703" y="859421"/>
            <a:chExt cx="5247886" cy="4062041"/>
          </a:xfrm>
        </p:grpSpPr>
        <p:pic>
          <p:nvPicPr>
            <p:cNvPr id="5" name="图片 4"/>
            <p:cNvPicPr>
              <a:picLocks noChangeAspect="1"/>
            </p:cNvPicPr>
            <p:nvPr/>
          </p:nvPicPr>
          <p:blipFill rotWithShape="1">
            <a:blip r:embed="rId3"/>
            <a:srcRect l="14247" t="38621" r="66642" b="30308"/>
            <a:stretch/>
          </p:blipFill>
          <p:spPr>
            <a:xfrm>
              <a:off x="2514600" y="859421"/>
              <a:ext cx="3777917" cy="3455016"/>
            </a:xfrm>
            <a:prstGeom prst="rect">
              <a:avLst/>
            </a:prstGeom>
          </p:spPr>
        </p:pic>
        <p:sp>
          <p:nvSpPr>
            <p:cNvPr id="2" name="文本框 1"/>
            <p:cNvSpPr txBox="1"/>
            <p:nvPr/>
          </p:nvSpPr>
          <p:spPr>
            <a:xfrm>
              <a:off x="2101703" y="4546356"/>
              <a:ext cx="1041991" cy="372139"/>
            </a:xfrm>
            <a:prstGeom prst="rect">
              <a:avLst/>
            </a:prstGeom>
            <a:noFill/>
            <a:ln>
              <a:solidFill>
                <a:schemeClr val="tx1">
                  <a:lumMod val="75000"/>
                  <a:lumOff val="25000"/>
                </a:schemeClr>
              </a:solidFill>
            </a:ln>
          </p:spPr>
          <p:txBody>
            <a:bodyPr wrap="square" rtlCol="0">
              <a:spAutoFit/>
            </a:bodyPr>
            <a:lstStyle/>
            <a:p>
              <a:r>
                <a:rPr lang="en-US" altLang="zh-CN" dirty="0" smtClean="0"/>
                <a:t>Policy 1</a:t>
              </a:r>
              <a:endParaRPr lang="zh-CN" altLang="en-US" dirty="0"/>
            </a:p>
          </p:txBody>
        </p:sp>
        <p:sp>
          <p:nvSpPr>
            <p:cNvPr id="8" name="文本框 7"/>
            <p:cNvSpPr txBox="1"/>
            <p:nvPr/>
          </p:nvSpPr>
          <p:spPr>
            <a:xfrm>
              <a:off x="3697130" y="4549163"/>
              <a:ext cx="946298" cy="369332"/>
            </a:xfrm>
            <a:prstGeom prst="rect">
              <a:avLst/>
            </a:prstGeom>
            <a:noFill/>
            <a:ln>
              <a:solidFill>
                <a:schemeClr val="tx1">
                  <a:lumMod val="75000"/>
                  <a:lumOff val="25000"/>
                </a:schemeClr>
              </a:solidFill>
            </a:ln>
          </p:spPr>
          <p:txBody>
            <a:bodyPr wrap="square" rtlCol="0">
              <a:spAutoFit/>
            </a:bodyPr>
            <a:lstStyle/>
            <a:p>
              <a:r>
                <a:rPr lang="en-US" altLang="zh-CN" dirty="0" smtClean="0"/>
                <a:t>Policy 2</a:t>
              </a:r>
              <a:endParaRPr lang="zh-CN" altLang="en-US" dirty="0"/>
            </a:p>
          </p:txBody>
        </p:sp>
        <p:sp>
          <p:nvSpPr>
            <p:cNvPr id="12" name="文本框 11"/>
            <p:cNvSpPr txBox="1"/>
            <p:nvPr/>
          </p:nvSpPr>
          <p:spPr>
            <a:xfrm>
              <a:off x="5001935" y="4552130"/>
              <a:ext cx="909083" cy="369332"/>
            </a:xfrm>
            <a:prstGeom prst="rect">
              <a:avLst/>
            </a:prstGeom>
            <a:noFill/>
            <a:ln>
              <a:solidFill>
                <a:schemeClr val="tx1">
                  <a:lumMod val="75000"/>
                  <a:lumOff val="25000"/>
                </a:schemeClr>
              </a:solidFill>
            </a:ln>
          </p:spPr>
          <p:txBody>
            <a:bodyPr wrap="square" rtlCol="0">
              <a:spAutoFit/>
            </a:bodyPr>
            <a:lstStyle/>
            <a:p>
              <a:r>
                <a:rPr lang="en-US" altLang="zh-CN" dirty="0" smtClean="0"/>
                <a:t>Policy 3</a:t>
              </a:r>
              <a:endParaRPr lang="zh-CN" altLang="en-US" dirty="0"/>
            </a:p>
          </p:txBody>
        </p:sp>
        <p:sp>
          <p:nvSpPr>
            <p:cNvPr id="13" name="文本框 12"/>
            <p:cNvSpPr txBox="1"/>
            <p:nvPr/>
          </p:nvSpPr>
          <p:spPr>
            <a:xfrm>
              <a:off x="6371394" y="4546356"/>
              <a:ext cx="978195" cy="369332"/>
            </a:xfrm>
            <a:prstGeom prst="rect">
              <a:avLst/>
            </a:prstGeom>
            <a:noFill/>
            <a:ln>
              <a:solidFill>
                <a:schemeClr val="tx1">
                  <a:lumMod val="75000"/>
                  <a:lumOff val="25000"/>
                </a:schemeClr>
              </a:solidFill>
            </a:ln>
          </p:spPr>
          <p:txBody>
            <a:bodyPr wrap="square" rtlCol="0">
              <a:spAutoFit/>
            </a:bodyPr>
            <a:lstStyle/>
            <a:p>
              <a:r>
                <a:rPr lang="en-US" altLang="zh-CN" dirty="0" smtClean="0"/>
                <a:t>Policy 4</a:t>
              </a:r>
              <a:endParaRPr lang="zh-CN" altLang="en-US" dirty="0"/>
            </a:p>
          </p:txBody>
        </p:sp>
        <p:cxnSp>
          <p:nvCxnSpPr>
            <p:cNvPr id="4" name="直接连接符 3"/>
            <p:cNvCxnSpPr>
              <a:stCxn id="2" idx="0"/>
            </p:cNvCxnSpPr>
            <p:nvPr/>
          </p:nvCxnSpPr>
          <p:spPr>
            <a:xfrm flipV="1">
              <a:off x="2622699" y="3763927"/>
              <a:ext cx="715924" cy="78242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8" idx="0"/>
            </p:cNvCxnSpPr>
            <p:nvPr/>
          </p:nvCxnSpPr>
          <p:spPr>
            <a:xfrm flipV="1">
              <a:off x="4170279" y="3673946"/>
              <a:ext cx="295390" cy="875217"/>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12" idx="0"/>
            </p:cNvCxnSpPr>
            <p:nvPr/>
          </p:nvCxnSpPr>
          <p:spPr>
            <a:xfrm flipH="1" flipV="1">
              <a:off x="5445020" y="3703753"/>
              <a:ext cx="11457" cy="848377"/>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13" idx="0"/>
            </p:cNvCxnSpPr>
            <p:nvPr/>
          </p:nvCxnSpPr>
          <p:spPr>
            <a:xfrm flipH="1" flipV="1">
              <a:off x="5992440" y="3763927"/>
              <a:ext cx="868052" cy="782429"/>
            </a:xfrm>
            <a:prstGeom prst="line">
              <a:avLst/>
            </a:prstGeom>
            <a:ln w="762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5758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49730" y="1003975"/>
            <a:ext cx="2385060" cy="461665"/>
          </a:xfrm>
          <a:prstGeom prst="rect">
            <a:avLst/>
          </a:prstGeom>
          <a:noFill/>
        </p:spPr>
        <p:txBody>
          <a:bodyPr wrap="square" rtlCol="0">
            <a:spAutoFit/>
          </a:bodyPr>
          <a:lstStyle/>
          <a:p>
            <a:r>
              <a:rPr lang="en-US" altLang="zh-CN" sz="2400" b="1" dirty="0" smtClean="0"/>
              <a:t>M</a:t>
            </a:r>
            <a:r>
              <a:rPr lang="en-US" altLang="zh-CN" sz="2400" dirty="0" smtClean="0"/>
              <a:t>arkov </a:t>
            </a:r>
            <a:r>
              <a:rPr lang="en-US" altLang="zh-CN" sz="2400" b="1" dirty="0" smtClean="0"/>
              <a:t>C</a:t>
            </a:r>
            <a:r>
              <a:rPr lang="en-US" altLang="zh-CN" sz="2400" dirty="0" smtClean="0"/>
              <a:t>hain</a:t>
            </a:r>
            <a:endParaRPr lang="zh-CN" altLang="en-US" sz="2400" dirty="0"/>
          </a:p>
        </p:txBody>
      </p:sp>
      <p:sp>
        <p:nvSpPr>
          <p:cNvPr id="15" name="文本框 14"/>
          <p:cNvSpPr txBox="1"/>
          <p:nvPr/>
        </p:nvSpPr>
        <p:spPr>
          <a:xfrm>
            <a:off x="5314155" y="1010643"/>
            <a:ext cx="3232817" cy="461665"/>
          </a:xfrm>
          <a:prstGeom prst="rect">
            <a:avLst/>
          </a:prstGeom>
          <a:noFill/>
        </p:spPr>
        <p:txBody>
          <a:bodyPr wrap="square" rtlCol="0">
            <a:spAutoFit/>
          </a:bodyPr>
          <a:lstStyle/>
          <a:p>
            <a:r>
              <a:rPr lang="en-US" altLang="zh-CN" sz="2400" b="1" dirty="0" smtClean="0"/>
              <a:t>H</a:t>
            </a:r>
            <a:r>
              <a:rPr lang="en-US" altLang="zh-CN" sz="2400" dirty="0" smtClean="0"/>
              <a:t>idden</a:t>
            </a:r>
            <a:r>
              <a:rPr lang="en-US" altLang="zh-CN" sz="2400" b="1" dirty="0" smtClean="0"/>
              <a:t> M</a:t>
            </a:r>
            <a:r>
              <a:rPr lang="en-US" altLang="zh-CN" sz="2400" dirty="0" smtClean="0"/>
              <a:t>arkov</a:t>
            </a:r>
            <a:r>
              <a:rPr lang="en-US" altLang="zh-CN" sz="2400" b="1" dirty="0" smtClean="0"/>
              <a:t> M</a:t>
            </a:r>
            <a:r>
              <a:rPr lang="en-US" altLang="zh-CN" sz="2400" dirty="0" smtClean="0"/>
              <a:t>odel</a:t>
            </a:r>
            <a:endParaRPr lang="zh-CN" altLang="en-US" sz="2400" dirty="0"/>
          </a:p>
        </p:txBody>
      </p:sp>
      <p:sp>
        <p:nvSpPr>
          <p:cNvPr id="18" name="文本框 17"/>
          <p:cNvSpPr txBox="1"/>
          <p:nvPr/>
        </p:nvSpPr>
        <p:spPr>
          <a:xfrm>
            <a:off x="1064259" y="5642331"/>
            <a:ext cx="3324862" cy="461665"/>
          </a:xfrm>
          <a:prstGeom prst="rect">
            <a:avLst/>
          </a:prstGeom>
          <a:noFill/>
        </p:spPr>
        <p:txBody>
          <a:bodyPr wrap="square" rtlCol="0">
            <a:spAutoFit/>
          </a:bodyPr>
          <a:lstStyle/>
          <a:p>
            <a:r>
              <a:rPr lang="en-US" altLang="zh-CN" sz="2400" b="1" dirty="0" smtClean="0"/>
              <a:t>M</a:t>
            </a:r>
            <a:r>
              <a:rPr lang="en-US" altLang="zh-CN" sz="2400" dirty="0" smtClean="0"/>
              <a:t>arkov</a:t>
            </a:r>
            <a:r>
              <a:rPr lang="en-US" altLang="zh-CN" sz="2400" b="1" dirty="0" smtClean="0"/>
              <a:t> D</a:t>
            </a:r>
            <a:r>
              <a:rPr lang="en-US" altLang="zh-CN" sz="2400" dirty="0" smtClean="0"/>
              <a:t>ecision </a:t>
            </a:r>
            <a:r>
              <a:rPr lang="en-US" altLang="zh-CN" sz="2400" b="1" dirty="0" smtClean="0"/>
              <a:t>P</a:t>
            </a:r>
            <a:r>
              <a:rPr lang="en-US" altLang="zh-CN" sz="2400" dirty="0" smtClean="0"/>
              <a:t>rocess</a:t>
            </a:r>
            <a:endParaRPr lang="zh-CN" altLang="en-US" sz="2400" dirty="0"/>
          </a:p>
        </p:txBody>
      </p:sp>
      <p:sp>
        <p:nvSpPr>
          <p:cNvPr id="19" name="文本框 18"/>
          <p:cNvSpPr txBox="1"/>
          <p:nvPr/>
        </p:nvSpPr>
        <p:spPr>
          <a:xfrm>
            <a:off x="5119066" y="5457666"/>
            <a:ext cx="4019551" cy="830997"/>
          </a:xfrm>
          <a:prstGeom prst="rect">
            <a:avLst/>
          </a:prstGeom>
          <a:noFill/>
        </p:spPr>
        <p:txBody>
          <a:bodyPr wrap="square" rtlCol="0">
            <a:spAutoFit/>
          </a:bodyPr>
          <a:lstStyle/>
          <a:p>
            <a:r>
              <a:rPr lang="en-US" altLang="zh-CN" sz="2400" b="1" dirty="0" smtClean="0"/>
              <a:t>P</a:t>
            </a:r>
            <a:r>
              <a:rPr lang="en-US" altLang="zh-CN" sz="2400" dirty="0" smtClean="0"/>
              <a:t>artially </a:t>
            </a:r>
            <a:r>
              <a:rPr lang="en-US" altLang="zh-CN" sz="2400" b="1" dirty="0" smtClean="0"/>
              <a:t>O</a:t>
            </a:r>
            <a:r>
              <a:rPr lang="en-US" altLang="zh-CN" sz="2400" dirty="0" smtClean="0"/>
              <a:t>bservable</a:t>
            </a:r>
            <a:r>
              <a:rPr lang="en-US" altLang="zh-CN" sz="2400" b="1" dirty="0" smtClean="0"/>
              <a:t> M</a:t>
            </a:r>
            <a:r>
              <a:rPr lang="en-US" altLang="zh-CN" sz="2400" dirty="0" smtClean="0"/>
              <a:t>arkov</a:t>
            </a:r>
            <a:r>
              <a:rPr lang="en-US" altLang="zh-CN" sz="2400" b="1" dirty="0" smtClean="0"/>
              <a:t> D</a:t>
            </a:r>
            <a:r>
              <a:rPr lang="en-US" altLang="zh-CN" sz="2400" dirty="0" smtClean="0"/>
              <a:t>ecision </a:t>
            </a:r>
            <a:r>
              <a:rPr lang="en-US" altLang="zh-CN" sz="2400" b="1" dirty="0" smtClean="0"/>
              <a:t>P</a:t>
            </a:r>
            <a:r>
              <a:rPr lang="en-US" altLang="zh-CN" sz="2400" dirty="0" smtClean="0"/>
              <a:t>rocess</a:t>
            </a:r>
            <a:endParaRPr lang="zh-CN" altLang="en-US" sz="2400" dirty="0"/>
          </a:p>
        </p:txBody>
      </p:sp>
      <p:graphicFrame>
        <p:nvGraphicFramePr>
          <p:cNvPr id="3" name="对象 2"/>
          <p:cNvGraphicFramePr>
            <a:graphicFrameLocks noChangeAspect="1"/>
          </p:cNvGraphicFramePr>
          <p:nvPr>
            <p:extLst>
              <p:ext uri="{D42A27DB-BD31-4B8C-83A1-F6EECF244321}">
                <p14:modId xmlns:p14="http://schemas.microsoft.com/office/powerpoint/2010/main" val="745185745"/>
              </p:ext>
            </p:extLst>
          </p:nvPr>
        </p:nvGraphicFramePr>
        <p:xfrm>
          <a:off x="2330136" y="1410197"/>
          <a:ext cx="396554" cy="581612"/>
        </p:xfrm>
        <a:graphic>
          <a:graphicData uri="http://schemas.openxmlformats.org/presentationml/2006/ole">
            <mc:AlternateContent xmlns:mc="http://schemas.openxmlformats.org/markup-compatibility/2006">
              <mc:Choice xmlns:v="urn:schemas-microsoft-com:vml" Requires="v">
                <p:oleObj spid="_x0000_s8047" name="AxMath" r:id="rId4" imgW="95400" imgH="138960" progId="Equation.AxMath">
                  <p:embed/>
                </p:oleObj>
              </mc:Choice>
              <mc:Fallback>
                <p:oleObj name="AxMath" r:id="rId4" imgW="95400" imgH="138960" progId="Equation.AxMath">
                  <p:embed/>
                  <p:pic>
                    <p:nvPicPr>
                      <p:cNvPr id="0" name=""/>
                      <p:cNvPicPr/>
                      <p:nvPr/>
                    </p:nvPicPr>
                    <p:blipFill>
                      <a:blip r:embed="rId5"/>
                      <a:stretch>
                        <a:fillRect/>
                      </a:stretch>
                    </p:blipFill>
                    <p:spPr>
                      <a:xfrm>
                        <a:off x="2330136" y="1410197"/>
                        <a:ext cx="396554" cy="581612"/>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217733831"/>
              </p:ext>
            </p:extLst>
          </p:nvPr>
        </p:nvGraphicFramePr>
        <p:xfrm>
          <a:off x="6732287" y="1424640"/>
          <a:ext cx="396554" cy="581612"/>
        </p:xfrm>
        <a:graphic>
          <a:graphicData uri="http://schemas.openxmlformats.org/presentationml/2006/ole">
            <mc:AlternateContent xmlns:mc="http://schemas.openxmlformats.org/markup-compatibility/2006">
              <mc:Choice xmlns:v="urn:schemas-microsoft-com:vml" Requires="v">
                <p:oleObj spid="_x0000_s8048" name="AxMath" r:id="rId6" imgW="95400" imgH="138960" progId="Equation.AxMath">
                  <p:embed/>
                </p:oleObj>
              </mc:Choice>
              <mc:Fallback>
                <p:oleObj name="AxMath" r:id="rId6" imgW="95400" imgH="138960" progId="Equation.AxMath">
                  <p:embed/>
                  <p:pic>
                    <p:nvPicPr>
                      <p:cNvPr id="3" name="对象 2"/>
                      <p:cNvPicPr/>
                      <p:nvPr/>
                    </p:nvPicPr>
                    <p:blipFill>
                      <a:blip r:embed="rId7"/>
                      <a:stretch>
                        <a:fillRect/>
                      </a:stretch>
                    </p:blipFill>
                    <p:spPr>
                      <a:xfrm>
                        <a:off x="6732287" y="1424640"/>
                        <a:ext cx="396554" cy="581612"/>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4127959635"/>
              </p:ext>
            </p:extLst>
          </p:nvPr>
        </p:nvGraphicFramePr>
        <p:xfrm>
          <a:off x="2643983" y="5114400"/>
          <a:ext cx="396554" cy="581612"/>
        </p:xfrm>
        <a:graphic>
          <a:graphicData uri="http://schemas.openxmlformats.org/presentationml/2006/ole">
            <mc:AlternateContent xmlns:mc="http://schemas.openxmlformats.org/markup-compatibility/2006">
              <mc:Choice xmlns:v="urn:schemas-microsoft-com:vml" Requires="v">
                <p:oleObj spid="_x0000_s8049" name="AxMath" r:id="rId8" imgW="95400" imgH="138960" progId="Equation.AxMath">
                  <p:embed/>
                </p:oleObj>
              </mc:Choice>
              <mc:Fallback>
                <p:oleObj name="AxMath" r:id="rId8" imgW="95400" imgH="138960" progId="Equation.AxMath">
                  <p:embed/>
                  <p:pic>
                    <p:nvPicPr>
                      <p:cNvPr id="20" name="对象 19"/>
                      <p:cNvPicPr/>
                      <p:nvPr/>
                    </p:nvPicPr>
                    <p:blipFill>
                      <a:blip r:embed="rId9"/>
                      <a:stretch>
                        <a:fillRect/>
                      </a:stretch>
                    </p:blipFill>
                    <p:spPr>
                      <a:xfrm>
                        <a:off x="2643983" y="5114400"/>
                        <a:ext cx="396554" cy="581612"/>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2118542007"/>
              </p:ext>
            </p:extLst>
          </p:nvPr>
        </p:nvGraphicFramePr>
        <p:xfrm>
          <a:off x="6930564" y="5114400"/>
          <a:ext cx="396554" cy="581612"/>
        </p:xfrm>
        <a:graphic>
          <a:graphicData uri="http://schemas.openxmlformats.org/presentationml/2006/ole">
            <mc:AlternateContent xmlns:mc="http://schemas.openxmlformats.org/markup-compatibility/2006">
              <mc:Choice xmlns:v="urn:schemas-microsoft-com:vml" Requires="v">
                <p:oleObj spid="_x0000_s8050" name="AxMath" r:id="rId10" imgW="95400" imgH="138960" progId="Equation.AxMath">
                  <p:embed/>
                </p:oleObj>
              </mc:Choice>
              <mc:Fallback>
                <p:oleObj name="AxMath" r:id="rId10" imgW="95400" imgH="138960" progId="Equation.AxMath">
                  <p:embed/>
                  <p:pic>
                    <p:nvPicPr>
                      <p:cNvPr id="21" name="对象 20"/>
                      <p:cNvPicPr/>
                      <p:nvPr/>
                    </p:nvPicPr>
                    <p:blipFill>
                      <a:blip r:embed="rId11"/>
                      <a:stretch>
                        <a:fillRect/>
                      </a:stretch>
                    </p:blipFill>
                    <p:spPr>
                      <a:xfrm>
                        <a:off x="6930564" y="5114400"/>
                        <a:ext cx="396554" cy="581612"/>
                      </a:xfrm>
                      <a:prstGeom prst="rect">
                        <a:avLst/>
                      </a:prstGeom>
                    </p:spPr>
                  </p:pic>
                </p:oleObj>
              </mc:Fallback>
            </mc:AlternateContent>
          </a:graphicData>
        </a:graphic>
      </p:graphicFrame>
      <p:grpSp>
        <p:nvGrpSpPr>
          <p:cNvPr id="7" name="组合 6"/>
          <p:cNvGrpSpPr/>
          <p:nvPr/>
        </p:nvGrpSpPr>
        <p:grpSpPr>
          <a:xfrm>
            <a:off x="0" y="0"/>
            <a:ext cx="2324101" cy="461665"/>
            <a:chOff x="0" y="0"/>
            <a:chExt cx="2324101" cy="461665"/>
          </a:xfrm>
        </p:grpSpPr>
        <p:sp>
          <p:nvSpPr>
            <p:cNvPr id="5" name="文本框 4"/>
            <p:cNvSpPr txBox="1"/>
            <p:nvPr/>
          </p:nvSpPr>
          <p:spPr>
            <a:xfrm>
              <a:off x="0" y="0"/>
              <a:ext cx="2324101" cy="461665"/>
            </a:xfrm>
            <a:prstGeom prst="rect">
              <a:avLst/>
            </a:prstGeom>
            <a:noFill/>
          </p:spPr>
          <p:txBody>
            <a:bodyPr wrap="square" rtlCol="0">
              <a:spAutoFit/>
            </a:bodyPr>
            <a:lstStyle/>
            <a:p>
              <a:r>
                <a:rPr lang="en-US" altLang="zh-CN" sz="2400" b="1" dirty="0" smtClean="0">
                  <a:solidFill>
                    <a:schemeClr val="bg1">
                      <a:lumMod val="75000"/>
                    </a:schemeClr>
                  </a:solidFill>
                </a:rPr>
                <a:t>Arrangement</a:t>
              </a:r>
              <a:endParaRPr lang="zh-CN" altLang="en-US" sz="1350" b="1" dirty="0">
                <a:solidFill>
                  <a:schemeClr val="bg1">
                    <a:lumMod val="75000"/>
                  </a:schemeClr>
                </a:solidFill>
              </a:endParaRPr>
            </a:p>
          </p:txBody>
        </p:sp>
        <p:cxnSp>
          <p:nvCxnSpPr>
            <p:cNvPr id="23" name="直接连接符 22"/>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1" name="图片 10"/>
          <p:cNvPicPr>
            <a:picLocks noChangeAspect="1"/>
          </p:cNvPicPr>
          <p:nvPr/>
        </p:nvPicPr>
        <p:blipFill rotWithShape="1">
          <a:blip r:embed="rId12"/>
          <a:srcRect l="29552" t="34062" r="31467" b="39318"/>
          <a:stretch/>
        </p:blipFill>
        <p:spPr>
          <a:xfrm>
            <a:off x="240497" y="1867287"/>
            <a:ext cx="8297248" cy="3187140"/>
          </a:xfrm>
          <a:prstGeom prst="rect">
            <a:avLst/>
          </a:prstGeom>
        </p:spPr>
      </p:pic>
    </p:spTree>
    <p:extLst>
      <p:ext uri="{BB962C8B-B14F-4D97-AF65-F5344CB8AC3E}">
        <p14:creationId xmlns:p14="http://schemas.microsoft.com/office/powerpoint/2010/main" val="11808139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0"/>
            <a:ext cx="7878727" cy="461665"/>
            <a:chOff x="0" y="0"/>
            <a:chExt cx="4794475" cy="461665"/>
          </a:xfrm>
        </p:grpSpPr>
        <p:sp>
          <p:nvSpPr>
            <p:cNvPr id="11" name="文本框 10"/>
            <p:cNvSpPr txBox="1"/>
            <p:nvPr/>
          </p:nvSpPr>
          <p:spPr>
            <a:xfrm>
              <a:off x="0" y="0"/>
              <a:ext cx="4794475" cy="461665"/>
            </a:xfrm>
            <a:prstGeom prst="rect">
              <a:avLst/>
            </a:prstGeom>
            <a:noFill/>
          </p:spPr>
          <p:txBody>
            <a:bodyPr wrap="square" rtlCol="0">
              <a:spAutoFit/>
            </a:bodyPr>
            <a:lstStyle/>
            <a:p>
              <a:r>
                <a:rPr lang="en-US" altLang="zh-CN" sz="2400" b="1" dirty="0" smtClean="0">
                  <a:solidFill>
                    <a:schemeClr val="bg1">
                      <a:lumMod val="75000"/>
                    </a:schemeClr>
                  </a:solidFill>
                </a:rPr>
                <a:t>Session Search Modeling</a:t>
              </a:r>
              <a:endParaRPr lang="zh-CN" altLang="en-US" sz="2000" b="1" u="sng" dirty="0">
                <a:solidFill>
                  <a:srgbClr val="FF0000"/>
                </a:solidFill>
              </a:endParaRPr>
            </a:p>
          </p:txBody>
        </p:sp>
        <p:cxnSp>
          <p:nvCxnSpPr>
            <p:cNvPr id="12" name="直接连接符 11"/>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9" name="图片 8"/>
          <p:cNvPicPr>
            <a:picLocks noChangeAspect="1"/>
          </p:cNvPicPr>
          <p:nvPr/>
        </p:nvPicPr>
        <p:blipFill rotWithShape="1">
          <a:blip r:embed="rId3"/>
          <a:srcRect l="36656" t="15657" r="9879" b="48479"/>
          <a:stretch/>
        </p:blipFill>
        <p:spPr>
          <a:xfrm>
            <a:off x="340422" y="577618"/>
            <a:ext cx="8505867" cy="3209474"/>
          </a:xfrm>
          <a:prstGeom prst="rect">
            <a:avLst/>
          </a:prstGeom>
        </p:spPr>
      </p:pic>
      <p:pic>
        <p:nvPicPr>
          <p:cNvPr id="13" name="图片 12"/>
          <p:cNvPicPr>
            <a:picLocks noChangeAspect="1"/>
          </p:cNvPicPr>
          <p:nvPr/>
        </p:nvPicPr>
        <p:blipFill rotWithShape="1">
          <a:blip r:embed="rId3"/>
          <a:srcRect l="14269" t="51771" r="53349" b="9851"/>
          <a:stretch/>
        </p:blipFill>
        <p:spPr>
          <a:xfrm>
            <a:off x="2285584" y="3787092"/>
            <a:ext cx="4370397" cy="2913597"/>
          </a:xfrm>
          <a:prstGeom prst="rect">
            <a:avLst/>
          </a:prstGeom>
        </p:spPr>
      </p:pic>
      <p:sp>
        <p:nvSpPr>
          <p:cNvPr id="8" name="矩形 7"/>
          <p:cNvSpPr/>
          <p:nvPr/>
        </p:nvSpPr>
        <p:spPr>
          <a:xfrm>
            <a:off x="340422" y="1078361"/>
            <a:ext cx="8718518" cy="13777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830524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0"/>
            <a:ext cx="7878727" cy="461665"/>
            <a:chOff x="0" y="0"/>
            <a:chExt cx="4794475" cy="461665"/>
          </a:xfrm>
        </p:grpSpPr>
        <p:sp>
          <p:nvSpPr>
            <p:cNvPr id="11" name="文本框 10"/>
            <p:cNvSpPr txBox="1"/>
            <p:nvPr/>
          </p:nvSpPr>
          <p:spPr>
            <a:xfrm>
              <a:off x="0" y="0"/>
              <a:ext cx="4794475" cy="461665"/>
            </a:xfrm>
            <a:prstGeom prst="rect">
              <a:avLst/>
            </a:prstGeom>
            <a:noFill/>
          </p:spPr>
          <p:txBody>
            <a:bodyPr wrap="square" rtlCol="0">
              <a:spAutoFit/>
            </a:bodyPr>
            <a:lstStyle/>
            <a:p>
              <a:r>
                <a:rPr lang="en-US" altLang="zh-CN" sz="2400" b="1" dirty="0" smtClean="0">
                  <a:solidFill>
                    <a:schemeClr val="bg1">
                      <a:lumMod val="75000"/>
                    </a:schemeClr>
                  </a:solidFill>
                </a:rPr>
                <a:t>Session Search Modeling-Framework</a:t>
              </a:r>
              <a:endParaRPr lang="zh-CN" altLang="en-US" sz="2000" b="1" u="sng" dirty="0">
                <a:solidFill>
                  <a:srgbClr val="FF0000"/>
                </a:solidFill>
              </a:endParaRPr>
            </a:p>
          </p:txBody>
        </p:sp>
        <p:cxnSp>
          <p:nvCxnSpPr>
            <p:cNvPr id="12" name="直接连接符 11"/>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3" name="图片 12"/>
          <p:cNvPicPr>
            <a:picLocks noChangeAspect="1"/>
          </p:cNvPicPr>
          <p:nvPr/>
        </p:nvPicPr>
        <p:blipFill rotWithShape="1">
          <a:blip r:embed="rId3"/>
          <a:srcRect l="14269" t="51771" r="53349" b="9851"/>
          <a:stretch/>
        </p:blipFill>
        <p:spPr>
          <a:xfrm>
            <a:off x="380451" y="795739"/>
            <a:ext cx="8200259" cy="5466837"/>
          </a:xfrm>
          <a:prstGeom prst="rect">
            <a:avLst/>
          </a:prstGeom>
        </p:spPr>
      </p:pic>
      <p:sp>
        <p:nvSpPr>
          <p:cNvPr id="4" name="文本框 3"/>
          <p:cNvSpPr txBox="1"/>
          <p:nvPr/>
        </p:nvSpPr>
        <p:spPr>
          <a:xfrm>
            <a:off x="1360969" y="1446028"/>
            <a:ext cx="308344" cy="369332"/>
          </a:xfrm>
          <a:prstGeom prst="rect">
            <a:avLst/>
          </a:prstGeom>
          <a:noFill/>
          <a:ln>
            <a:solidFill>
              <a:srgbClr val="FF0000"/>
            </a:solidFill>
          </a:ln>
        </p:spPr>
        <p:txBody>
          <a:bodyPr wrap="square" rtlCol="0">
            <a:spAutoFit/>
          </a:bodyPr>
          <a:lstStyle/>
          <a:p>
            <a:r>
              <a:rPr lang="en-US" altLang="zh-CN" dirty="0" smtClean="0">
                <a:solidFill>
                  <a:srgbClr val="FF0000"/>
                </a:solidFill>
              </a:rPr>
              <a:t>1</a:t>
            </a:r>
            <a:endParaRPr lang="zh-CN" altLang="en-US" dirty="0">
              <a:solidFill>
                <a:srgbClr val="FF0000"/>
              </a:solidFill>
            </a:endParaRPr>
          </a:p>
        </p:txBody>
      </p:sp>
      <p:sp>
        <p:nvSpPr>
          <p:cNvPr id="10" name="文本框 9"/>
          <p:cNvSpPr txBox="1"/>
          <p:nvPr/>
        </p:nvSpPr>
        <p:spPr>
          <a:xfrm>
            <a:off x="4103125" y="2775097"/>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2</a:t>
            </a:r>
            <a:endParaRPr lang="zh-CN" altLang="en-US" dirty="0">
              <a:solidFill>
                <a:srgbClr val="FF0000"/>
              </a:solidFill>
            </a:endParaRPr>
          </a:p>
        </p:txBody>
      </p:sp>
      <p:sp>
        <p:nvSpPr>
          <p:cNvPr id="14" name="文本框 13"/>
          <p:cNvSpPr txBox="1"/>
          <p:nvPr/>
        </p:nvSpPr>
        <p:spPr>
          <a:xfrm>
            <a:off x="3299137" y="3867528"/>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3</a:t>
            </a:r>
            <a:endParaRPr lang="zh-CN" altLang="en-US" dirty="0">
              <a:solidFill>
                <a:srgbClr val="FF0000"/>
              </a:solidFill>
            </a:endParaRPr>
          </a:p>
        </p:txBody>
      </p:sp>
      <p:sp>
        <p:nvSpPr>
          <p:cNvPr id="15" name="文本框 14"/>
          <p:cNvSpPr txBox="1"/>
          <p:nvPr/>
        </p:nvSpPr>
        <p:spPr>
          <a:xfrm>
            <a:off x="7611871" y="1815360"/>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4</a:t>
            </a:r>
            <a:endParaRPr lang="zh-CN" altLang="en-US" dirty="0">
              <a:solidFill>
                <a:srgbClr val="FF0000"/>
              </a:solidFill>
            </a:endParaRPr>
          </a:p>
        </p:txBody>
      </p:sp>
      <p:sp>
        <p:nvSpPr>
          <p:cNvPr id="16" name="文本框 15"/>
          <p:cNvSpPr txBox="1"/>
          <p:nvPr/>
        </p:nvSpPr>
        <p:spPr>
          <a:xfrm>
            <a:off x="7478443" y="5314464"/>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5</a:t>
            </a:r>
            <a:endParaRPr lang="zh-CN" altLang="en-US" dirty="0">
              <a:solidFill>
                <a:srgbClr val="FF0000"/>
              </a:solidFill>
            </a:endParaRPr>
          </a:p>
        </p:txBody>
      </p:sp>
      <p:sp>
        <p:nvSpPr>
          <p:cNvPr id="17" name="文本框 16"/>
          <p:cNvSpPr txBox="1"/>
          <p:nvPr/>
        </p:nvSpPr>
        <p:spPr>
          <a:xfrm>
            <a:off x="4649899" y="2590431"/>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6</a:t>
            </a:r>
            <a:endParaRPr lang="zh-CN" altLang="en-US" dirty="0">
              <a:solidFill>
                <a:srgbClr val="FF0000"/>
              </a:solidFill>
            </a:endParaRPr>
          </a:p>
        </p:txBody>
      </p:sp>
      <p:sp>
        <p:nvSpPr>
          <p:cNvPr id="18" name="文本框 17"/>
          <p:cNvSpPr txBox="1"/>
          <p:nvPr/>
        </p:nvSpPr>
        <p:spPr>
          <a:xfrm>
            <a:off x="1264540" y="5311571"/>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7</a:t>
            </a:r>
            <a:endParaRPr lang="zh-CN" altLang="en-US" dirty="0">
              <a:solidFill>
                <a:srgbClr val="FF0000"/>
              </a:solidFill>
            </a:endParaRPr>
          </a:p>
        </p:txBody>
      </p:sp>
      <p:sp>
        <p:nvSpPr>
          <p:cNvPr id="21" name="文本框 20"/>
          <p:cNvSpPr txBox="1"/>
          <p:nvPr/>
        </p:nvSpPr>
        <p:spPr>
          <a:xfrm>
            <a:off x="5235115" y="3867528"/>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8</a:t>
            </a:r>
            <a:endParaRPr lang="zh-CN" altLang="en-US" dirty="0">
              <a:solidFill>
                <a:srgbClr val="FF0000"/>
              </a:solidFill>
            </a:endParaRPr>
          </a:p>
        </p:txBody>
      </p:sp>
    </p:spTree>
    <p:extLst>
      <p:ext uri="{BB962C8B-B14F-4D97-AF65-F5344CB8AC3E}">
        <p14:creationId xmlns:p14="http://schemas.microsoft.com/office/powerpoint/2010/main" val="26470684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2365743"/>
            <a:ext cx="4040372" cy="212652"/>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5" name="矩形 14"/>
          <p:cNvSpPr/>
          <p:nvPr/>
        </p:nvSpPr>
        <p:spPr>
          <a:xfrm>
            <a:off x="4040373" y="2365743"/>
            <a:ext cx="5103628" cy="21265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8" name="组合 7"/>
          <p:cNvGrpSpPr/>
          <p:nvPr/>
        </p:nvGrpSpPr>
        <p:grpSpPr>
          <a:xfrm>
            <a:off x="0" y="0"/>
            <a:ext cx="7878727" cy="461665"/>
            <a:chOff x="0" y="0"/>
            <a:chExt cx="4794475" cy="461665"/>
          </a:xfrm>
        </p:grpSpPr>
        <p:sp>
          <p:nvSpPr>
            <p:cNvPr id="10" name="文本框 9"/>
            <p:cNvSpPr txBox="1"/>
            <p:nvPr/>
          </p:nvSpPr>
          <p:spPr>
            <a:xfrm>
              <a:off x="0" y="0"/>
              <a:ext cx="4794475" cy="461665"/>
            </a:xfrm>
            <a:prstGeom prst="rect">
              <a:avLst/>
            </a:prstGeom>
            <a:noFill/>
          </p:spPr>
          <p:txBody>
            <a:bodyPr wrap="square" rtlCol="0">
              <a:spAutoFit/>
            </a:bodyPr>
            <a:lstStyle/>
            <a:p>
              <a:r>
                <a:rPr lang="zh-CN" altLang="en-US" sz="2400" b="1" dirty="0" smtClean="0">
                  <a:solidFill>
                    <a:schemeClr val="bg1">
                      <a:lumMod val="75000"/>
                    </a:schemeClr>
                  </a:solidFill>
                </a:rPr>
                <a:t>当前进度</a:t>
              </a:r>
              <a:endParaRPr lang="zh-CN" altLang="en-US" sz="2000" b="1" u="sng" dirty="0">
                <a:solidFill>
                  <a:srgbClr val="FF0000"/>
                </a:solidFill>
              </a:endParaRPr>
            </a:p>
          </p:txBody>
        </p:sp>
        <p:cxnSp>
          <p:nvCxnSpPr>
            <p:cNvPr id="13" name="直接连接符 12"/>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 name="椭圆 1"/>
          <p:cNvSpPr/>
          <p:nvPr/>
        </p:nvSpPr>
        <p:spPr>
          <a:xfrm>
            <a:off x="637953" y="1796902"/>
            <a:ext cx="1350335" cy="1350335"/>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1" name="椭圆 10"/>
          <p:cNvSpPr/>
          <p:nvPr/>
        </p:nvSpPr>
        <p:spPr>
          <a:xfrm>
            <a:off x="2589028" y="1796902"/>
            <a:ext cx="1350335" cy="1350335"/>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2" name="椭圆 11"/>
          <p:cNvSpPr/>
          <p:nvPr/>
        </p:nvSpPr>
        <p:spPr>
          <a:xfrm>
            <a:off x="5026542" y="1796902"/>
            <a:ext cx="1350335" cy="1350335"/>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4" name="椭圆 13"/>
          <p:cNvSpPr/>
          <p:nvPr/>
        </p:nvSpPr>
        <p:spPr>
          <a:xfrm>
            <a:off x="7203559" y="1796902"/>
            <a:ext cx="1350335" cy="1350335"/>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 name="文本框 3"/>
          <p:cNvSpPr txBox="1"/>
          <p:nvPr/>
        </p:nvSpPr>
        <p:spPr>
          <a:xfrm>
            <a:off x="484279" y="3487478"/>
            <a:ext cx="1908047" cy="646331"/>
          </a:xfrm>
          <a:prstGeom prst="rect">
            <a:avLst/>
          </a:prstGeom>
          <a:noFill/>
          <a:ln>
            <a:solidFill>
              <a:schemeClr val="tx1">
                <a:lumMod val="85000"/>
                <a:lumOff val="15000"/>
              </a:schemeClr>
            </a:solidFill>
          </a:ln>
        </p:spPr>
        <p:txBody>
          <a:bodyPr wrap="square" rtlCol="0">
            <a:spAutoFit/>
          </a:bodyPr>
          <a:lstStyle/>
          <a:p>
            <a:r>
              <a:rPr lang="zh-CN" altLang="en-US" dirty="0" smtClean="0"/>
              <a:t>数据处理</a:t>
            </a:r>
            <a:endParaRPr lang="en-US" altLang="zh-CN" dirty="0" smtClean="0"/>
          </a:p>
          <a:p>
            <a:r>
              <a:rPr lang="zh-CN" altLang="en-US" dirty="0" smtClean="0"/>
              <a:t>和训练样本抽取</a:t>
            </a:r>
            <a:endParaRPr lang="zh-CN" altLang="en-US" dirty="0"/>
          </a:p>
        </p:txBody>
      </p:sp>
      <p:sp>
        <p:nvSpPr>
          <p:cNvPr id="16" name="文本框 15"/>
          <p:cNvSpPr txBox="1"/>
          <p:nvPr/>
        </p:nvSpPr>
        <p:spPr>
          <a:xfrm>
            <a:off x="2589028" y="3487478"/>
            <a:ext cx="1908047" cy="646331"/>
          </a:xfrm>
          <a:prstGeom prst="rect">
            <a:avLst/>
          </a:prstGeom>
          <a:noFill/>
          <a:ln>
            <a:solidFill>
              <a:schemeClr val="tx1">
                <a:lumMod val="75000"/>
                <a:lumOff val="25000"/>
              </a:schemeClr>
            </a:solidFill>
          </a:ln>
        </p:spPr>
        <p:txBody>
          <a:bodyPr wrap="square" rtlCol="0">
            <a:spAutoFit/>
          </a:bodyPr>
          <a:lstStyle/>
          <a:p>
            <a:r>
              <a:rPr lang="zh-CN" altLang="en-US" dirty="0" smtClean="0"/>
              <a:t>模型构建和初始化</a:t>
            </a:r>
            <a:endParaRPr lang="en-US" altLang="zh-CN" dirty="0" smtClean="0"/>
          </a:p>
        </p:txBody>
      </p:sp>
      <p:sp>
        <p:nvSpPr>
          <p:cNvPr id="17" name="文本框 16"/>
          <p:cNvSpPr txBox="1"/>
          <p:nvPr/>
        </p:nvSpPr>
        <p:spPr>
          <a:xfrm>
            <a:off x="4827678" y="3498109"/>
            <a:ext cx="1908047" cy="923330"/>
          </a:xfrm>
          <a:prstGeom prst="rect">
            <a:avLst/>
          </a:prstGeom>
          <a:noFill/>
          <a:ln>
            <a:solidFill>
              <a:schemeClr val="tx1">
                <a:lumMod val="75000"/>
                <a:lumOff val="25000"/>
              </a:schemeClr>
            </a:solidFill>
          </a:ln>
        </p:spPr>
        <p:txBody>
          <a:bodyPr wrap="square" rtlCol="0">
            <a:spAutoFit/>
          </a:bodyPr>
          <a:lstStyle/>
          <a:p>
            <a:r>
              <a:rPr lang="zh-CN" altLang="en-US" dirty="0" smtClean="0"/>
              <a:t>通过</a:t>
            </a:r>
            <a:r>
              <a:rPr lang="en-US" altLang="zh-CN" dirty="0" smtClean="0"/>
              <a:t>value iteration </a:t>
            </a:r>
            <a:r>
              <a:rPr lang="zh-CN" altLang="en-US" dirty="0" smtClean="0"/>
              <a:t>进行模型的训练</a:t>
            </a:r>
            <a:endParaRPr lang="zh-CN" altLang="en-US" dirty="0"/>
          </a:p>
        </p:txBody>
      </p:sp>
      <p:sp>
        <p:nvSpPr>
          <p:cNvPr id="18" name="文本框 17"/>
          <p:cNvSpPr txBox="1"/>
          <p:nvPr/>
        </p:nvSpPr>
        <p:spPr>
          <a:xfrm>
            <a:off x="7066328" y="3498109"/>
            <a:ext cx="1908047" cy="646331"/>
          </a:xfrm>
          <a:prstGeom prst="rect">
            <a:avLst/>
          </a:prstGeom>
          <a:noFill/>
          <a:ln>
            <a:solidFill>
              <a:schemeClr val="tx1">
                <a:lumMod val="75000"/>
                <a:lumOff val="25000"/>
              </a:schemeClr>
            </a:solidFill>
          </a:ln>
        </p:spPr>
        <p:txBody>
          <a:bodyPr wrap="square" rtlCol="0">
            <a:spAutoFit/>
          </a:bodyPr>
          <a:lstStyle/>
          <a:p>
            <a:r>
              <a:rPr lang="zh-CN" altLang="en-US" dirty="0" smtClean="0"/>
              <a:t>得出结果及收尾处理</a:t>
            </a:r>
            <a:endParaRPr lang="zh-CN" altLang="en-US" dirty="0"/>
          </a:p>
        </p:txBody>
      </p:sp>
    </p:spTree>
    <p:extLst>
      <p:ext uri="{BB962C8B-B14F-4D97-AF65-F5344CB8AC3E}">
        <p14:creationId xmlns:p14="http://schemas.microsoft.com/office/powerpoint/2010/main" val="1826993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0" y="0"/>
            <a:ext cx="7878727" cy="461665"/>
            <a:chOff x="0" y="0"/>
            <a:chExt cx="4794475" cy="461665"/>
          </a:xfrm>
        </p:grpSpPr>
        <p:sp>
          <p:nvSpPr>
            <p:cNvPr id="10" name="文本框 9"/>
            <p:cNvSpPr txBox="1"/>
            <p:nvPr/>
          </p:nvSpPr>
          <p:spPr>
            <a:xfrm>
              <a:off x="0" y="0"/>
              <a:ext cx="4794475" cy="461665"/>
            </a:xfrm>
            <a:prstGeom prst="rect">
              <a:avLst/>
            </a:prstGeom>
            <a:noFill/>
          </p:spPr>
          <p:txBody>
            <a:bodyPr wrap="square" rtlCol="0">
              <a:spAutoFit/>
            </a:bodyPr>
            <a:lstStyle/>
            <a:p>
              <a:r>
                <a:rPr lang="en-US" altLang="zh-CN" sz="2400" b="1" dirty="0" smtClean="0">
                  <a:solidFill>
                    <a:schemeClr val="bg1">
                      <a:lumMod val="75000"/>
                    </a:schemeClr>
                  </a:solidFill>
                </a:rPr>
                <a:t>POMDP – Session Search Modeling - Actions</a:t>
              </a:r>
              <a:endParaRPr lang="zh-CN" altLang="en-US" sz="2000" b="1" u="sng" dirty="0">
                <a:solidFill>
                  <a:srgbClr val="FF0000"/>
                </a:solidFill>
              </a:endParaRPr>
            </a:p>
          </p:txBody>
        </p:sp>
        <p:cxnSp>
          <p:nvCxnSpPr>
            <p:cNvPr id="13" name="直接连接符 12"/>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1156628" y="829339"/>
            <a:ext cx="7453424" cy="1892546"/>
            <a:chOff x="1052622" y="2275367"/>
            <a:chExt cx="7453424" cy="1892546"/>
          </a:xfrm>
        </p:grpSpPr>
        <p:grpSp>
          <p:nvGrpSpPr>
            <p:cNvPr id="3" name="组合 2"/>
            <p:cNvGrpSpPr/>
            <p:nvPr/>
          </p:nvGrpSpPr>
          <p:grpSpPr>
            <a:xfrm>
              <a:off x="1163647" y="2352031"/>
              <a:ext cx="7342399" cy="1815882"/>
              <a:chOff x="1036056" y="2532785"/>
              <a:chExt cx="7342399" cy="1815882"/>
            </a:xfrm>
          </p:grpSpPr>
          <p:graphicFrame>
            <p:nvGraphicFramePr>
              <p:cNvPr id="2" name="对象 1"/>
              <p:cNvGraphicFramePr>
                <a:graphicFrameLocks noChangeAspect="1"/>
              </p:cNvGraphicFramePr>
              <p:nvPr>
                <p:extLst>
                  <p:ext uri="{D42A27DB-BD31-4B8C-83A1-F6EECF244321}">
                    <p14:modId xmlns:p14="http://schemas.microsoft.com/office/powerpoint/2010/main" val="808980978"/>
                  </p:ext>
                </p:extLst>
              </p:nvPr>
            </p:nvGraphicFramePr>
            <p:xfrm>
              <a:off x="1156628" y="2532785"/>
              <a:ext cx="412446" cy="483404"/>
            </p:xfrm>
            <a:graphic>
              <a:graphicData uri="http://schemas.openxmlformats.org/presentationml/2006/ole">
                <mc:AlternateContent xmlns:mc="http://schemas.openxmlformats.org/markup-compatibility/2006">
                  <mc:Choice xmlns:v="urn:schemas-microsoft-com:vml" Requires="v">
                    <p:oleObj spid="_x0000_s8666" name="AxMath" r:id="rId4" imgW="147600" imgH="173160" progId="Equation.AxMath">
                      <p:embed/>
                    </p:oleObj>
                  </mc:Choice>
                  <mc:Fallback>
                    <p:oleObj name="AxMath" r:id="rId4" imgW="147600" imgH="173160" progId="Equation.AxMath">
                      <p:embed/>
                      <p:pic>
                        <p:nvPicPr>
                          <p:cNvPr id="0" name=""/>
                          <p:cNvPicPr/>
                          <p:nvPr/>
                        </p:nvPicPr>
                        <p:blipFill>
                          <a:blip r:embed="rId5"/>
                          <a:stretch>
                            <a:fillRect/>
                          </a:stretch>
                        </p:blipFill>
                        <p:spPr>
                          <a:xfrm>
                            <a:off x="1156628" y="2532785"/>
                            <a:ext cx="412446" cy="483404"/>
                          </a:xfrm>
                          <a:prstGeom prst="rect">
                            <a:avLst/>
                          </a:prstGeom>
                        </p:spPr>
                      </p:pic>
                    </p:oleObj>
                  </mc:Fallback>
                </mc:AlternateContent>
              </a:graphicData>
            </a:graphic>
          </p:graphicFrame>
          <p:sp>
            <p:nvSpPr>
              <p:cNvPr id="11" name="矩形 10"/>
              <p:cNvSpPr/>
              <p:nvPr/>
            </p:nvSpPr>
            <p:spPr>
              <a:xfrm>
                <a:off x="1689682" y="2532785"/>
                <a:ext cx="6688773" cy="1815882"/>
              </a:xfrm>
              <a:prstGeom prst="rect">
                <a:avLst/>
              </a:prstGeom>
            </p:spPr>
            <p:txBody>
              <a:bodyPr wrap="square">
                <a:spAutoFit/>
              </a:bodyPr>
              <a:lstStyle/>
              <a:p>
                <a:r>
                  <a:rPr lang="en-US" altLang="zh-CN" sz="2800" dirty="0" smtClean="0"/>
                  <a:t>Add / Remove / Keep query terms</a:t>
                </a:r>
              </a:p>
              <a:p>
                <a:r>
                  <a:rPr lang="en-US" altLang="zh-CN" sz="2800" dirty="0" smtClean="0"/>
                  <a:t>Increase / Decrease /Keep term weights</a:t>
                </a:r>
              </a:p>
              <a:p>
                <a:r>
                  <a:rPr lang="en-US" altLang="zh-CN" sz="2800" dirty="0" smtClean="0"/>
                  <a:t>Clicked and SAT clicked documents</a:t>
                </a:r>
              </a:p>
              <a:p>
                <a:r>
                  <a:rPr lang="en-US" altLang="zh-CN" sz="2800" dirty="0" smtClean="0"/>
                  <a:t>Top k returned documents</a:t>
                </a:r>
                <a:endParaRPr lang="en-US" altLang="zh-CN" sz="2800" dirty="0"/>
              </a:p>
            </p:txBody>
          </p:sp>
          <p:graphicFrame>
            <p:nvGraphicFramePr>
              <p:cNvPr id="12" name="对象 11"/>
              <p:cNvGraphicFramePr>
                <a:graphicFrameLocks noChangeAspect="1"/>
              </p:cNvGraphicFramePr>
              <p:nvPr>
                <p:extLst>
                  <p:ext uri="{D42A27DB-BD31-4B8C-83A1-F6EECF244321}">
                    <p14:modId xmlns:p14="http://schemas.microsoft.com/office/powerpoint/2010/main" val="2380185017"/>
                  </p:ext>
                </p:extLst>
              </p:nvPr>
            </p:nvGraphicFramePr>
            <p:xfrm>
              <a:off x="1119188" y="2971800"/>
              <a:ext cx="487362" cy="484188"/>
            </p:xfrm>
            <a:graphic>
              <a:graphicData uri="http://schemas.openxmlformats.org/presentationml/2006/ole">
                <mc:AlternateContent xmlns:mc="http://schemas.openxmlformats.org/markup-compatibility/2006">
                  <mc:Choice xmlns:v="urn:schemas-microsoft-com:vml" Requires="v">
                    <p:oleObj spid="_x0000_s8667" name="AxMath" r:id="rId6" imgW="174600" imgH="173160" progId="Equation.AxMath">
                      <p:embed/>
                    </p:oleObj>
                  </mc:Choice>
                  <mc:Fallback>
                    <p:oleObj name="AxMath" r:id="rId6" imgW="174600" imgH="173160" progId="Equation.AxMath">
                      <p:embed/>
                      <p:pic>
                        <p:nvPicPr>
                          <p:cNvPr id="2" name="对象 1"/>
                          <p:cNvPicPr/>
                          <p:nvPr/>
                        </p:nvPicPr>
                        <p:blipFill>
                          <a:blip r:embed="rId7"/>
                          <a:stretch>
                            <a:fillRect/>
                          </a:stretch>
                        </p:blipFill>
                        <p:spPr>
                          <a:xfrm>
                            <a:off x="1119188" y="2971800"/>
                            <a:ext cx="487362" cy="484188"/>
                          </a:xfrm>
                          <a:prstGeom prst="rect">
                            <a:avLst/>
                          </a:prstGeom>
                        </p:spPr>
                      </p:pic>
                    </p:oleObj>
                  </mc:Fallback>
                </mc:AlternateContent>
              </a:graphicData>
            </a:graphic>
          </p:graphicFrame>
          <p:pic>
            <p:nvPicPr>
              <p:cNvPr id="16" name="图片 15"/>
              <p:cNvPicPr>
                <a:picLocks noChangeAspect="1"/>
              </p:cNvPicPr>
              <p:nvPr/>
            </p:nvPicPr>
            <p:blipFill rotWithShape="1">
              <a:blip r:embed="rId8"/>
              <a:srcRect l="37848" t="30525" r="60020" b="66254"/>
              <a:stretch/>
            </p:blipFill>
            <p:spPr>
              <a:xfrm>
                <a:off x="1036056" y="3440726"/>
                <a:ext cx="533512" cy="453501"/>
              </a:xfrm>
              <a:prstGeom prst="rect">
                <a:avLst/>
              </a:prstGeom>
            </p:spPr>
          </p:pic>
          <p:pic>
            <p:nvPicPr>
              <p:cNvPr id="17" name="图片 16"/>
              <p:cNvPicPr>
                <a:picLocks noChangeAspect="1"/>
              </p:cNvPicPr>
              <p:nvPr/>
            </p:nvPicPr>
            <p:blipFill rotWithShape="1">
              <a:blip r:embed="rId8"/>
              <a:srcRect l="37979" t="33540" r="59889" b="63239"/>
              <a:stretch/>
            </p:blipFill>
            <p:spPr>
              <a:xfrm>
                <a:off x="1095866" y="3865263"/>
                <a:ext cx="533512" cy="453501"/>
              </a:xfrm>
              <a:prstGeom prst="rect">
                <a:avLst/>
              </a:prstGeom>
            </p:spPr>
          </p:pic>
        </p:grpSp>
        <p:sp>
          <p:nvSpPr>
            <p:cNvPr id="5" name="矩形 4"/>
            <p:cNvSpPr/>
            <p:nvPr/>
          </p:nvSpPr>
          <p:spPr>
            <a:xfrm>
              <a:off x="1052623" y="2275367"/>
              <a:ext cx="6326372" cy="5600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052622" y="2854085"/>
              <a:ext cx="6751675" cy="1270223"/>
            </a:xfrm>
            <a:prstGeom prst="rect">
              <a:avLst/>
            </a:prstGeom>
            <a:no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21" name="对象 20"/>
          <p:cNvGraphicFramePr>
            <a:graphicFrameLocks noChangeAspect="1"/>
          </p:cNvGraphicFramePr>
          <p:nvPr>
            <p:extLst>
              <p:ext uri="{D42A27DB-BD31-4B8C-83A1-F6EECF244321}">
                <p14:modId xmlns:p14="http://schemas.microsoft.com/office/powerpoint/2010/main" val="1017616726"/>
              </p:ext>
            </p:extLst>
          </p:nvPr>
        </p:nvGraphicFramePr>
        <p:xfrm>
          <a:off x="938339" y="2998252"/>
          <a:ext cx="412446" cy="483404"/>
        </p:xfrm>
        <a:graphic>
          <a:graphicData uri="http://schemas.openxmlformats.org/presentationml/2006/ole">
            <mc:AlternateContent xmlns:mc="http://schemas.openxmlformats.org/markup-compatibility/2006">
              <mc:Choice xmlns:v="urn:schemas-microsoft-com:vml" Requires="v">
                <p:oleObj spid="_x0000_s8668" name="AxMath" r:id="rId9" imgW="147600" imgH="173160" progId="Equation.AxMath">
                  <p:embed/>
                </p:oleObj>
              </mc:Choice>
              <mc:Fallback>
                <p:oleObj name="AxMath" r:id="rId9" imgW="147600" imgH="173160" progId="Equation.AxMath">
                  <p:embed/>
                  <p:pic>
                    <p:nvPicPr>
                      <p:cNvPr id="2" name="对象 1"/>
                      <p:cNvPicPr/>
                      <p:nvPr/>
                    </p:nvPicPr>
                    <p:blipFill>
                      <a:blip r:embed="rId5"/>
                      <a:stretch>
                        <a:fillRect/>
                      </a:stretch>
                    </p:blipFill>
                    <p:spPr>
                      <a:xfrm>
                        <a:off x="938339" y="2998252"/>
                        <a:ext cx="412446" cy="483404"/>
                      </a:xfrm>
                      <a:prstGeom prst="rect">
                        <a:avLst/>
                      </a:prstGeom>
                    </p:spPr>
                  </p:pic>
                </p:oleObj>
              </mc:Fallback>
            </mc:AlternateContent>
          </a:graphicData>
        </a:graphic>
      </p:graphicFrame>
      <p:pic>
        <p:nvPicPr>
          <p:cNvPr id="22" name="图片 21"/>
          <p:cNvPicPr>
            <a:picLocks noChangeAspect="1"/>
          </p:cNvPicPr>
          <p:nvPr/>
        </p:nvPicPr>
        <p:blipFill rotWithShape="1">
          <a:blip r:embed="rId10"/>
          <a:srcRect l="44123" t="65862" r="23434" b="30381"/>
          <a:stretch/>
        </p:blipFill>
        <p:spPr>
          <a:xfrm>
            <a:off x="1350785" y="3484440"/>
            <a:ext cx="6446696" cy="419901"/>
          </a:xfrm>
          <a:prstGeom prst="rect">
            <a:avLst/>
          </a:prstGeom>
        </p:spPr>
      </p:pic>
      <p:sp>
        <p:nvSpPr>
          <p:cNvPr id="23" name="椭圆 22"/>
          <p:cNvSpPr/>
          <p:nvPr/>
        </p:nvSpPr>
        <p:spPr>
          <a:xfrm>
            <a:off x="4982173" y="3465790"/>
            <a:ext cx="808074" cy="4572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5907206" y="3449925"/>
            <a:ext cx="733647" cy="4572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6861815" y="3439292"/>
            <a:ext cx="733647" cy="4572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5159267" y="3004825"/>
            <a:ext cx="424972" cy="523220"/>
          </a:xfrm>
          <a:prstGeom prst="rect">
            <a:avLst/>
          </a:prstGeom>
        </p:spPr>
        <p:txBody>
          <a:bodyPr wrap="square">
            <a:spAutoFit/>
          </a:bodyPr>
          <a:lstStyle/>
          <a:p>
            <a:r>
              <a:rPr lang="en-US" altLang="zh-CN" sz="2800" dirty="0" smtClean="0"/>
              <a:t>K</a:t>
            </a:r>
            <a:endParaRPr lang="en-US" altLang="zh-CN" sz="2800" dirty="0"/>
          </a:p>
        </p:txBody>
      </p:sp>
      <p:sp>
        <p:nvSpPr>
          <p:cNvPr id="29" name="矩形 28"/>
          <p:cNvSpPr/>
          <p:nvPr/>
        </p:nvSpPr>
        <p:spPr>
          <a:xfrm>
            <a:off x="6113876" y="2976301"/>
            <a:ext cx="424972" cy="523220"/>
          </a:xfrm>
          <a:prstGeom prst="rect">
            <a:avLst/>
          </a:prstGeom>
        </p:spPr>
        <p:txBody>
          <a:bodyPr wrap="square">
            <a:spAutoFit/>
          </a:bodyPr>
          <a:lstStyle/>
          <a:p>
            <a:r>
              <a:rPr lang="en-US" altLang="zh-CN" sz="2800" dirty="0" smtClean="0"/>
              <a:t>A</a:t>
            </a:r>
            <a:endParaRPr lang="en-US" altLang="zh-CN" sz="2800" dirty="0"/>
          </a:p>
        </p:txBody>
      </p:sp>
      <p:sp>
        <p:nvSpPr>
          <p:cNvPr id="30" name="矩形 29"/>
          <p:cNvSpPr/>
          <p:nvPr/>
        </p:nvSpPr>
        <p:spPr>
          <a:xfrm>
            <a:off x="7068485" y="2976301"/>
            <a:ext cx="424972" cy="523220"/>
          </a:xfrm>
          <a:prstGeom prst="rect">
            <a:avLst/>
          </a:prstGeom>
        </p:spPr>
        <p:txBody>
          <a:bodyPr wrap="square">
            <a:spAutoFit/>
          </a:bodyPr>
          <a:lstStyle/>
          <a:p>
            <a:r>
              <a:rPr lang="en-US" altLang="zh-CN" sz="2800" dirty="0" smtClean="0"/>
              <a:t>R</a:t>
            </a:r>
            <a:endParaRPr lang="en-US" altLang="zh-CN" sz="2800" dirty="0"/>
          </a:p>
        </p:txBody>
      </p:sp>
      <p:graphicFrame>
        <p:nvGraphicFramePr>
          <p:cNvPr id="31" name="对象 30"/>
          <p:cNvGraphicFramePr>
            <a:graphicFrameLocks noChangeAspect="1"/>
          </p:cNvGraphicFramePr>
          <p:nvPr>
            <p:extLst>
              <p:ext uri="{D42A27DB-BD31-4B8C-83A1-F6EECF244321}">
                <p14:modId xmlns:p14="http://schemas.microsoft.com/office/powerpoint/2010/main" val="758654207"/>
              </p:ext>
            </p:extLst>
          </p:nvPr>
        </p:nvGraphicFramePr>
        <p:xfrm>
          <a:off x="842435" y="3922990"/>
          <a:ext cx="487362" cy="484188"/>
        </p:xfrm>
        <a:graphic>
          <a:graphicData uri="http://schemas.openxmlformats.org/presentationml/2006/ole">
            <mc:AlternateContent xmlns:mc="http://schemas.openxmlformats.org/markup-compatibility/2006">
              <mc:Choice xmlns:v="urn:schemas-microsoft-com:vml" Requires="v">
                <p:oleObj spid="_x0000_s8669" name="AxMath" r:id="rId11" imgW="174600" imgH="173160" progId="Equation.AxMath">
                  <p:embed/>
                </p:oleObj>
              </mc:Choice>
              <mc:Fallback>
                <p:oleObj name="AxMath" r:id="rId11" imgW="174600" imgH="173160" progId="Equation.AxMath">
                  <p:embed/>
                  <p:pic>
                    <p:nvPicPr>
                      <p:cNvPr id="12" name="对象 11"/>
                      <p:cNvPicPr/>
                      <p:nvPr/>
                    </p:nvPicPr>
                    <p:blipFill>
                      <a:blip r:embed="rId7"/>
                      <a:stretch>
                        <a:fillRect/>
                      </a:stretch>
                    </p:blipFill>
                    <p:spPr>
                      <a:xfrm>
                        <a:off x="842435" y="3922990"/>
                        <a:ext cx="487362" cy="484188"/>
                      </a:xfrm>
                      <a:prstGeom prst="rect">
                        <a:avLst/>
                      </a:prstGeom>
                    </p:spPr>
                  </p:pic>
                </p:oleObj>
              </mc:Fallback>
            </mc:AlternateContent>
          </a:graphicData>
        </a:graphic>
      </p:graphicFrame>
      <p:pic>
        <p:nvPicPr>
          <p:cNvPr id="32" name="图片 31"/>
          <p:cNvPicPr>
            <a:picLocks noChangeAspect="1"/>
          </p:cNvPicPr>
          <p:nvPr/>
        </p:nvPicPr>
        <p:blipFill rotWithShape="1">
          <a:blip r:embed="rId12"/>
          <a:srcRect l="14176" t="29664" r="65144" b="38734"/>
          <a:stretch/>
        </p:blipFill>
        <p:spPr>
          <a:xfrm>
            <a:off x="2174855" y="4165084"/>
            <a:ext cx="2944941" cy="2531400"/>
          </a:xfrm>
          <a:prstGeom prst="rect">
            <a:avLst/>
          </a:prstGeom>
        </p:spPr>
      </p:pic>
    </p:spTree>
    <p:extLst>
      <p:ext uri="{BB962C8B-B14F-4D97-AF65-F5344CB8AC3E}">
        <p14:creationId xmlns:p14="http://schemas.microsoft.com/office/powerpoint/2010/main" val="9116231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0"/>
            <a:ext cx="7878727" cy="461665"/>
            <a:chOff x="0" y="0"/>
            <a:chExt cx="4794475" cy="461665"/>
          </a:xfrm>
        </p:grpSpPr>
        <p:sp>
          <p:nvSpPr>
            <p:cNvPr id="11" name="文本框 10"/>
            <p:cNvSpPr txBox="1"/>
            <p:nvPr/>
          </p:nvSpPr>
          <p:spPr>
            <a:xfrm>
              <a:off x="0" y="0"/>
              <a:ext cx="4794475" cy="461665"/>
            </a:xfrm>
            <a:prstGeom prst="rect">
              <a:avLst/>
            </a:prstGeom>
            <a:noFill/>
          </p:spPr>
          <p:txBody>
            <a:bodyPr wrap="square" rtlCol="0">
              <a:spAutoFit/>
            </a:bodyPr>
            <a:lstStyle/>
            <a:p>
              <a:r>
                <a:rPr lang="en-US" altLang="zh-CN" sz="2400" b="1" dirty="0" smtClean="0">
                  <a:solidFill>
                    <a:schemeClr val="bg1">
                      <a:lumMod val="75000"/>
                    </a:schemeClr>
                  </a:solidFill>
                </a:rPr>
                <a:t>POMDP – Session Search Modeling - States</a:t>
              </a:r>
              <a:endParaRPr lang="zh-CN" altLang="en-US" sz="2000" b="1" u="sng" dirty="0">
                <a:solidFill>
                  <a:srgbClr val="FF0000"/>
                </a:solidFill>
              </a:endParaRPr>
            </a:p>
          </p:txBody>
        </p:sp>
        <p:cxnSp>
          <p:nvCxnSpPr>
            <p:cNvPr id="12" name="直接连接符 11"/>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9" name="图片 8"/>
          <p:cNvPicPr>
            <a:picLocks noChangeAspect="1"/>
          </p:cNvPicPr>
          <p:nvPr/>
        </p:nvPicPr>
        <p:blipFill rotWithShape="1">
          <a:blip r:embed="rId3"/>
          <a:srcRect l="38543" t="22227" r="30336" b="74799"/>
          <a:stretch/>
        </p:blipFill>
        <p:spPr>
          <a:xfrm>
            <a:off x="766304" y="717479"/>
            <a:ext cx="7654936" cy="411701"/>
          </a:xfrm>
          <a:prstGeom prst="rect">
            <a:avLst/>
          </a:prstGeom>
        </p:spPr>
      </p:pic>
      <p:pic>
        <p:nvPicPr>
          <p:cNvPr id="2" name="图片 1"/>
          <p:cNvPicPr>
            <a:picLocks noChangeAspect="1"/>
          </p:cNvPicPr>
          <p:nvPr/>
        </p:nvPicPr>
        <p:blipFill rotWithShape="1">
          <a:blip r:embed="rId4"/>
          <a:srcRect l="17001" t="39915" r="55964" b="27717"/>
          <a:stretch/>
        </p:blipFill>
        <p:spPr>
          <a:xfrm>
            <a:off x="1294851" y="1796902"/>
            <a:ext cx="6331060" cy="4263655"/>
          </a:xfrm>
          <a:prstGeom prst="rect">
            <a:avLst/>
          </a:prstGeom>
        </p:spPr>
      </p:pic>
    </p:spTree>
    <p:extLst>
      <p:ext uri="{BB962C8B-B14F-4D97-AF65-F5344CB8AC3E}">
        <p14:creationId xmlns:p14="http://schemas.microsoft.com/office/powerpoint/2010/main" val="4781829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0" y="0"/>
            <a:ext cx="7878727" cy="461665"/>
            <a:chOff x="0" y="0"/>
            <a:chExt cx="4794475" cy="461665"/>
          </a:xfrm>
        </p:grpSpPr>
        <p:sp>
          <p:nvSpPr>
            <p:cNvPr id="10" name="文本框 9"/>
            <p:cNvSpPr txBox="1"/>
            <p:nvPr/>
          </p:nvSpPr>
          <p:spPr>
            <a:xfrm>
              <a:off x="0" y="0"/>
              <a:ext cx="4794475" cy="461665"/>
            </a:xfrm>
            <a:prstGeom prst="rect">
              <a:avLst/>
            </a:prstGeom>
            <a:noFill/>
          </p:spPr>
          <p:txBody>
            <a:bodyPr wrap="square" rtlCol="0">
              <a:spAutoFit/>
            </a:bodyPr>
            <a:lstStyle/>
            <a:p>
              <a:r>
                <a:rPr lang="en-US" altLang="zh-CN" sz="2400" b="1" dirty="0" smtClean="0">
                  <a:solidFill>
                    <a:schemeClr val="bg1">
                      <a:lumMod val="75000"/>
                    </a:schemeClr>
                  </a:solidFill>
                </a:rPr>
                <a:t>POMDP – Observation Function</a:t>
              </a:r>
              <a:endParaRPr lang="zh-CN" altLang="en-US" sz="2000" b="1" u="sng" dirty="0">
                <a:solidFill>
                  <a:srgbClr val="FF0000"/>
                </a:solidFill>
              </a:endParaRPr>
            </a:p>
          </p:txBody>
        </p:sp>
        <p:cxnSp>
          <p:nvCxnSpPr>
            <p:cNvPr id="13" name="直接连接符 12"/>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aphicFrame>
        <p:nvGraphicFramePr>
          <p:cNvPr id="2" name="表格 1"/>
          <p:cNvGraphicFramePr>
            <a:graphicFrameLocks noGrp="1"/>
          </p:cNvGraphicFramePr>
          <p:nvPr>
            <p:extLst>
              <p:ext uri="{D42A27DB-BD31-4B8C-83A1-F6EECF244321}">
                <p14:modId xmlns:p14="http://schemas.microsoft.com/office/powerpoint/2010/main" val="1882659043"/>
              </p:ext>
            </p:extLst>
          </p:nvPr>
        </p:nvGraphicFramePr>
        <p:xfrm>
          <a:off x="1393492" y="882503"/>
          <a:ext cx="5918074" cy="1743422"/>
        </p:xfrm>
        <a:graphic>
          <a:graphicData uri="http://schemas.openxmlformats.org/drawingml/2006/table">
            <a:tbl>
              <a:tblPr firstRow="1" firstCol="1" bandRow="1">
                <a:tableStyleId>{5C22544A-7EE6-4342-B048-85BDC9FD1C3A}</a:tableStyleId>
              </a:tblPr>
              <a:tblGrid>
                <a:gridCol w="1768666">
                  <a:extLst>
                    <a:ext uri="{9D8B030D-6E8A-4147-A177-3AD203B41FA5}">
                      <a16:colId xmlns:a16="http://schemas.microsoft.com/office/drawing/2014/main" val="1179771979"/>
                    </a:ext>
                  </a:extLst>
                </a:gridCol>
                <a:gridCol w="2115185">
                  <a:extLst>
                    <a:ext uri="{9D8B030D-6E8A-4147-A177-3AD203B41FA5}">
                      <a16:colId xmlns:a16="http://schemas.microsoft.com/office/drawing/2014/main" val="3839602470"/>
                    </a:ext>
                  </a:extLst>
                </a:gridCol>
                <a:gridCol w="2034223">
                  <a:extLst>
                    <a:ext uri="{9D8B030D-6E8A-4147-A177-3AD203B41FA5}">
                      <a16:colId xmlns:a16="http://schemas.microsoft.com/office/drawing/2014/main" val="2416160147"/>
                    </a:ext>
                  </a:extLst>
                </a:gridCol>
              </a:tblGrid>
              <a:tr h="494884">
                <a:tc>
                  <a:txBody>
                    <a:bodyPr/>
                    <a:lstStyle/>
                    <a:p>
                      <a:pPr algn="just">
                        <a:spcAft>
                          <a:spcPts val="0"/>
                        </a:spcAft>
                      </a:pPr>
                      <a:endParaRPr lang="en-US"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66675" algn="just">
                        <a:spcAft>
                          <a:spcPts val="0"/>
                        </a:spcAft>
                      </a:pPr>
                      <a:r>
                        <a:rPr lang="en-US" sz="2800" kern="100" dirty="0" smtClean="0">
                          <a:effectLst/>
                        </a:rPr>
                        <a:t>Non-</a:t>
                      </a:r>
                      <a:r>
                        <a:rPr lang="en-US" sz="2800" kern="100" dirty="0" err="1" smtClean="0">
                          <a:effectLst/>
                        </a:rPr>
                        <a:t>Rel</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800" kern="100" dirty="0" err="1" smtClean="0">
                          <a:effectLst/>
                        </a:rPr>
                        <a:t>Rel</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2140395"/>
                  </a:ext>
                </a:extLst>
              </a:tr>
              <a:tr h="436992">
                <a:tc>
                  <a:txBody>
                    <a:bodyPr/>
                    <a:lstStyle/>
                    <a:p>
                      <a:pPr algn="just">
                        <a:spcAft>
                          <a:spcPts val="0"/>
                        </a:spcAft>
                      </a:pPr>
                      <a:r>
                        <a:rPr lang="en-US" sz="2800" kern="100" dirty="0">
                          <a:effectLst/>
                        </a:rPr>
                        <a:t>S=Non-</a:t>
                      </a:r>
                      <a:r>
                        <a:rPr lang="en-US" sz="2800" kern="100" dirty="0" err="1">
                          <a:effectLst/>
                        </a:rPr>
                        <a:t>Rel</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800" kern="100" dirty="0">
                          <a:effectLst/>
                        </a:rPr>
                        <a:t> </a:t>
                      </a:r>
                      <a:r>
                        <a:rPr lang="zh-CN" altLang="en-US" sz="2800" dirty="0" smtClean="0"/>
                        <a:t> 0.08708709</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800" kern="100" dirty="0">
                          <a:effectLst/>
                        </a:rPr>
                        <a:t> </a:t>
                      </a:r>
                      <a:r>
                        <a:rPr lang="zh-CN" altLang="en-US" sz="2800" dirty="0" smtClean="0"/>
                        <a:t>0.91291291</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07855981"/>
                  </a:ext>
                </a:extLst>
              </a:tr>
              <a:tr h="811546">
                <a:tc>
                  <a:txBody>
                    <a:bodyPr/>
                    <a:lstStyle/>
                    <a:p>
                      <a:pPr algn="just">
                        <a:spcAft>
                          <a:spcPts val="0"/>
                        </a:spcAft>
                      </a:pPr>
                      <a:r>
                        <a:rPr lang="en-US" sz="2800" kern="100">
                          <a:effectLst/>
                        </a:rPr>
                        <a:t>S=Rel</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800" kern="100" dirty="0">
                          <a:effectLst/>
                        </a:rPr>
                        <a:t> </a:t>
                      </a:r>
                      <a:r>
                        <a:rPr lang="zh-CN" altLang="en-US" sz="2800" dirty="0" smtClean="0"/>
                        <a:t>0.91291291</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800" kern="100" dirty="0">
                          <a:effectLst/>
                        </a:rPr>
                        <a:t> </a:t>
                      </a:r>
                      <a:r>
                        <a:rPr lang="zh-CN" altLang="en-US" sz="2800" dirty="0" smtClean="0"/>
                        <a:t>0.08708709</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23770720"/>
                  </a:ext>
                </a:extLst>
              </a:tr>
            </a:tbl>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538773652"/>
              </p:ext>
            </p:extLst>
          </p:nvPr>
        </p:nvGraphicFramePr>
        <p:xfrm>
          <a:off x="1961404" y="846872"/>
          <a:ext cx="565641" cy="611413"/>
        </p:xfrm>
        <a:graphic>
          <a:graphicData uri="http://schemas.openxmlformats.org/presentationml/2006/ole">
            <mc:AlternateContent xmlns:mc="http://schemas.openxmlformats.org/markup-compatibility/2006">
              <mc:Choice xmlns:v="urn:schemas-microsoft-com:vml" Requires="v">
                <p:oleObj spid="_x0000_s10471" name="AxMath" r:id="rId4" imgW="162828" imgH="173382" progId="Equation.AxMath">
                  <p:embed/>
                </p:oleObj>
              </mc:Choice>
              <mc:Fallback>
                <p:oleObj name="AxMath" r:id="rId4" imgW="162828" imgH="173382" progId="Equation.AxMath">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404" y="846872"/>
                        <a:ext cx="565641" cy="611413"/>
                      </a:xfrm>
                      <a:prstGeom prst="rect">
                        <a:avLst/>
                      </a:prstGeom>
                      <a:noFill/>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794926359"/>
              </p:ext>
            </p:extLst>
          </p:nvPr>
        </p:nvGraphicFramePr>
        <p:xfrm>
          <a:off x="1017722" y="1609578"/>
          <a:ext cx="277812" cy="542925"/>
        </p:xfrm>
        <a:graphic>
          <a:graphicData uri="http://schemas.openxmlformats.org/presentationml/2006/ole">
            <mc:AlternateContent xmlns:mc="http://schemas.openxmlformats.org/markup-compatibility/2006">
              <mc:Choice xmlns:v="urn:schemas-microsoft-com:vml" Requires="v">
                <p:oleObj spid="_x0000_s10472" name="AxMath" r:id="rId6" imgW="90720" imgH="171720" progId="Equation.AxMath">
                  <p:embed/>
                </p:oleObj>
              </mc:Choice>
              <mc:Fallback>
                <p:oleObj name="AxMath" r:id="rId6" imgW="90720" imgH="171720" progId="Equation.AxMath">
                  <p:embed/>
                  <p:pic>
                    <p:nvPicPr>
                      <p:cNvPr id="0" name="Object 2"/>
                      <p:cNvPicPr>
                        <a:picLocks noChangeAspect="1" noChangeArrowheads="1"/>
                      </p:cNvPicPr>
                      <p:nvPr/>
                    </p:nvPicPr>
                    <p:blipFill>
                      <a:blip r:embed="rId7"/>
                      <a:srcRect/>
                      <a:stretch>
                        <a:fillRect/>
                      </a:stretch>
                    </p:blipFill>
                    <p:spPr bwMode="auto">
                      <a:xfrm>
                        <a:off x="1017722" y="1609578"/>
                        <a:ext cx="277812" cy="542925"/>
                      </a:xfrm>
                      <a:prstGeom prst="rect">
                        <a:avLst/>
                      </a:prstGeom>
                      <a:noFill/>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206730763"/>
              </p:ext>
            </p:extLst>
          </p:nvPr>
        </p:nvGraphicFramePr>
        <p:xfrm>
          <a:off x="4488448" y="312849"/>
          <a:ext cx="397212" cy="735429"/>
        </p:xfrm>
        <a:graphic>
          <a:graphicData uri="http://schemas.openxmlformats.org/presentationml/2006/ole">
            <mc:AlternateContent xmlns:mc="http://schemas.openxmlformats.org/markup-compatibility/2006">
              <mc:Choice xmlns:v="urn:schemas-microsoft-com:vml" Requires="v">
                <p:oleObj spid="_x0000_s10473" name="AxMath" r:id="rId8" imgW="95321" imgH="171803" progId="Equation.AxMath">
                  <p:embed/>
                </p:oleObj>
              </mc:Choice>
              <mc:Fallback>
                <p:oleObj name="AxMath" r:id="rId8" imgW="95321" imgH="171803" progId="Equation.AxMath">
                  <p:embed/>
                  <p:pic>
                    <p:nvPicPr>
                      <p:cNvPr id="0" name="Object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88448" y="312849"/>
                        <a:ext cx="397212" cy="735429"/>
                      </a:xfrm>
                      <a:prstGeom prst="rect">
                        <a:avLst/>
                      </a:prstGeom>
                      <a:noFill/>
                    </p:spPr>
                  </p:pic>
                </p:oleObj>
              </mc:Fallback>
            </mc:AlternateContent>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3666535472"/>
              </p:ext>
            </p:extLst>
          </p:nvPr>
        </p:nvGraphicFramePr>
        <p:xfrm>
          <a:off x="1017722" y="3459860"/>
          <a:ext cx="7015759" cy="2192898"/>
        </p:xfrm>
        <a:graphic>
          <a:graphicData uri="http://schemas.openxmlformats.org/drawingml/2006/table">
            <a:tbl>
              <a:tblPr firstRow="1" firstCol="1" bandRow="1">
                <a:tableStyleId>{5C22544A-7EE6-4342-B048-85BDC9FD1C3A}</a:tableStyleId>
              </a:tblPr>
              <a:tblGrid>
                <a:gridCol w="1933017">
                  <a:extLst>
                    <a:ext uri="{9D8B030D-6E8A-4147-A177-3AD203B41FA5}">
                      <a16:colId xmlns:a16="http://schemas.microsoft.com/office/drawing/2014/main" val="1179714438"/>
                    </a:ext>
                  </a:extLst>
                </a:gridCol>
                <a:gridCol w="2321519">
                  <a:extLst>
                    <a:ext uri="{9D8B030D-6E8A-4147-A177-3AD203B41FA5}">
                      <a16:colId xmlns:a16="http://schemas.microsoft.com/office/drawing/2014/main" val="323858064"/>
                    </a:ext>
                  </a:extLst>
                </a:gridCol>
                <a:gridCol w="2761223">
                  <a:extLst>
                    <a:ext uri="{9D8B030D-6E8A-4147-A177-3AD203B41FA5}">
                      <a16:colId xmlns:a16="http://schemas.microsoft.com/office/drawing/2014/main" val="1384687020"/>
                    </a:ext>
                  </a:extLst>
                </a:gridCol>
              </a:tblGrid>
              <a:tr h="376663">
                <a:tc>
                  <a:txBody>
                    <a:bodyPr/>
                    <a:lstStyle/>
                    <a:p>
                      <a:pPr algn="just">
                        <a:spcAft>
                          <a:spcPts val="0"/>
                        </a:spcAft>
                      </a:pPr>
                      <a:endParaRPr lang="en-US" sz="2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5611" marR="135611" marT="0" marB="0"/>
                </a:tc>
                <a:tc>
                  <a:txBody>
                    <a:bodyPr/>
                    <a:lstStyle/>
                    <a:p>
                      <a:pPr indent="66675" algn="just">
                        <a:spcAft>
                          <a:spcPts val="0"/>
                        </a:spcAft>
                      </a:pPr>
                      <a:r>
                        <a:rPr lang="en-US" sz="2100" kern="100" dirty="0" smtClean="0">
                          <a:effectLst/>
                        </a:rPr>
                        <a:t>Exploration</a:t>
                      </a:r>
                      <a:endParaRPr lang="zh-CN" sz="2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5611" marR="135611" marT="0" marB="0"/>
                </a:tc>
                <a:tc>
                  <a:txBody>
                    <a:bodyPr/>
                    <a:lstStyle/>
                    <a:p>
                      <a:pPr algn="just">
                        <a:spcAft>
                          <a:spcPts val="0"/>
                        </a:spcAft>
                      </a:pPr>
                      <a:r>
                        <a:rPr lang="en-US" sz="2100" kern="100" dirty="0" smtClean="0">
                          <a:effectLst/>
                        </a:rPr>
                        <a:t>Exploitation</a:t>
                      </a:r>
                      <a:endParaRPr lang="zh-CN" sz="2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5611" marR="135611" marT="0" marB="0"/>
                </a:tc>
                <a:extLst>
                  <a:ext uri="{0D108BD9-81ED-4DB2-BD59-A6C34878D82A}">
                    <a16:rowId xmlns:a16="http://schemas.microsoft.com/office/drawing/2014/main" val="143240236"/>
                  </a:ext>
                </a:extLst>
              </a:tr>
              <a:tr h="735952">
                <a:tc>
                  <a:txBody>
                    <a:bodyPr/>
                    <a:lstStyle/>
                    <a:p>
                      <a:pPr algn="just">
                        <a:spcAft>
                          <a:spcPts val="0"/>
                        </a:spcAft>
                      </a:pPr>
                      <a:r>
                        <a:rPr lang="en-US" sz="2100" kern="100" dirty="0">
                          <a:effectLst/>
                        </a:rPr>
                        <a:t>S=Exploration</a:t>
                      </a:r>
                      <a:endParaRPr lang="zh-CN" sz="2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5611" marR="135611" marT="0" marB="0"/>
                </a:tc>
                <a:tc>
                  <a:txBody>
                    <a:bodyPr/>
                    <a:lstStyle/>
                    <a:p>
                      <a:pPr algn="just">
                        <a:spcAft>
                          <a:spcPts val="0"/>
                        </a:spcAft>
                      </a:pPr>
                      <a:r>
                        <a:rPr lang="en-US" sz="2100" kern="100" dirty="0">
                          <a:effectLst/>
                        </a:rPr>
                        <a:t> </a:t>
                      </a:r>
                      <a:r>
                        <a:rPr lang="zh-CN" altLang="en-US" sz="2400" dirty="0" smtClean="0"/>
                        <a:t>0.19675926</a:t>
                      </a:r>
                      <a:endParaRPr lang="zh-CN" sz="2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5611" marR="135611" marT="0" marB="0"/>
                </a:tc>
                <a:tc>
                  <a:txBody>
                    <a:bodyPr/>
                    <a:lstStyle/>
                    <a:p>
                      <a:pPr algn="just">
                        <a:spcAft>
                          <a:spcPts val="0"/>
                        </a:spcAft>
                      </a:pPr>
                      <a:r>
                        <a:rPr lang="en-US" sz="2100" kern="100" dirty="0">
                          <a:effectLst/>
                        </a:rPr>
                        <a:t> </a:t>
                      </a:r>
                      <a:r>
                        <a:rPr lang="zh-CN" altLang="en-US" sz="2400" dirty="0" smtClean="0"/>
                        <a:t>0.80324074</a:t>
                      </a:r>
                      <a:endParaRPr lang="zh-CN" sz="2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5611" marR="135611" marT="0" marB="0"/>
                </a:tc>
                <a:extLst>
                  <a:ext uri="{0D108BD9-81ED-4DB2-BD59-A6C34878D82A}">
                    <a16:rowId xmlns:a16="http://schemas.microsoft.com/office/drawing/2014/main" val="2473821481"/>
                  </a:ext>
                </a:extLst>
              </a:tr>
              <a:tr h="1080283">
                <a:tc>
                  <a:txBody>
                    <a:bodyPr/>
                    <a:lstStyle/>
                    <a:p>
                      <a:pPr algn="just">
                        <a:spcAft>
                          <a:spcPts val="0"/>
                        </a:spcAft>
                      </a:pPr>
                      <a:r>
                        <a:rPr lang="en-US" sz="2100" kern="100">
                          <a:effectLst/>
                        </a:rPr>
                        <a:t>S=Exploitation</a:t>
                      </a:r>
                      <a:endParaRPr lang="zh-CN" sz="2100" kern="100">
                        <a:effectLst/>
                        <a:latin typeface="等线" panose="02010600030101010101" pitchFamily="2" charset="-122"/>
                        <a:ea typeface="等线" panose="02010600030101010101" pitchFamily="2" charset="-122"/>
                        <a:cs typeface="Times New Roman" panose="02020603050405020304" pitchFamily="18" charset="0"/>
                      </a:endParaRPr>
                    </a:p>
                  </a:txBody>
                  <a:tcPr marL="135611" marR="135611" marT="0" marB="0"/>
                </a:tc>
                <a:tc>
                  <a:txBody>
                    <a:bodyPr/>
                    <a:lstStyle/>
                    <a:p>
                      <a:pPr algn="just">
                        <a:spcAft>
                          <a:spcPts val="0"/>
                        </a:spcAft>
                      </a:pPr>
                      <a:r>
                        <a:rPr lang="en-US" sz="2100" kern="100" dirty="0">
                          <a:effectLst/>
                        </a:rPr>
                        <a:t> </a:t>
                      </a:r>
                      <a:r>
                        <a:rPr lang="zh-CN" altLang="en-US" sz="2400" dirty="0" smtClean="0"/>
                        <a:t>0.80324074</a:t>
                      </a:r>
                      <a:endParaRPr lang="zh-CN" sz="2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5611" marR="135611" marT="0" marB="0"/>
                </a:tc>
                <a:tc>
                  <a:txBody>
                    <a:bodyPr/>
                    <a:lstStyle/>
                    <a:p>
                      <a:pPr algn="just">
                        <a:spcAft>
                          <a:spcPts val="0"/>
                        </a:spcAft>
                      </a:pPr>
                      <a:r>
                        <a:rPr lang="en-US" sz="2100" kern="100" dirty="0">
                          <a:effectLst/>
                        </a:rPr>
                        <a:t> </a:t>
                      </a:r>
                      <a:r>
                        <a:rPr lang="zh-CN" altLang="en-US" sz="2400" dirty="0" smtClean="0"/>
                        <a:t>0.19675926</a:t>
                      </a:r>
                      <a:endParaRPr lang="zh-CN" sz="2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5611" marR="135611" marT="0" marB="0"/>
                </a:tc>
                <a:extLst>
                  <a:ext uri="{0D108BD9-81ED-4DB2-BD59-A6C34878D82A}">
                    <a16:rowId xmlns:a16="http://schemas.microsoft.com/office/drawing/2014/main" val="1976198705"/>
                  </a:ext>
                </a:extLst>
              </a:tr>
            </a:tbl>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3790927118"/>
              </p:ext>
            </p:extLst>
          </p:nvPr>
        </p:nvGraphicFramePr>
        <p:xfrm>
          <a:off x="1705555" y="3459859"/>
          <a:ext cx="708081" cy="411216"/>
        </p:xfrm>
        <a:graphic>
          <a:graphicData uri="http://schemas.openxmlformats.org/presentationml/2006/ole">
            <mc:AlternateContent xmlns:mc="http://schemas.openxmlformats.org/markup-compatibility/2006">
              <mc:Choice xmlns:v="urn:schemas-microsoft-com:vml" Requires="v">
                <p:oleObj spid="_x0000_s10474" name="AxMath" r:id="rId10" imgW="308572" imgH="172016" progId="Equation.AxMath">
                  <p:embed/>
                </p:oleObj>
              </mc:Choice>
              <mc:Fallback>
                <p:oleObj name="AxMath" r:id="rId10" imgW="308572" imgH="172016" progId="Equation.AxMath">
                  <p:embed/>
                  <p:pic>
                    <p:nvPicPr>
                      <p:cNvPr id="7" name="对象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05555" y="3459859"/>
                        <a:ext cx="708081" cy="411216"/>
                      </a:xfrm>
                      <a:prstGeom prst="rect">
                        <a:avLst/>
                      </a:prstGeom>
                      <a:noFill/>
                    </p:spPr>
                  </p:pic>
                </p:oleObj>
              </mc:Fallback>
            </mc:AlternateContent>
          </a:graphicData>
        </a:graphic>
      </p:graphicFrame>
    </p:spTree>
    <p:extLst>
      <p:ext uri="{BB962C8B-B14F-4D97-AF65-F5344CB8AC3E}">
        <p14:creationId xmlns:p14="http://schemas.microsoft.com/office/powerpoint/2010/main" val="11300810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0" y="0"/>
            <a:ext cx="7878727" cy="461665"/>
            <a:chOff x="0" y="0"/>
            <a:chExt cx="4794475" cy="461665"/>
          </a:xfrm>
        </p:grpSpPr>
        <p:sp>
          <p:nvSpPr>
            <p:cNvPr id="10" name="文本框 9"/>
            <p:cNvSpPr txBox="1"/>
            <p:nvPr/>
          </p:nvSpPr>
          <p:spPr>
            <a:xfrm>
              <a:off x="0" y="0"/>
              <a:ext cx="4794475" cy="461665"/>
            </a:xfrm>
            <a:prstGeom prst="rect">
              <a:avLst/>
            </a:prstGeom>
            <a:noFill/>
          </p:spPr>
          <p:txBody>
            <a:bodyPr wrap="square" rtlCol="0">
              <a:spAutoFit/>
            </a:bodyPr>
            <a:lstStyle/>
            <a:p>
              <a:r>
                <a:rPr lang="en-US" altLang="zh-CN" sz="2400" b="1" dirty="0" smtClean="0">
                  <a:solidFill>
                    <a:schemeClr val="bg1">
                      <a:lumMod val="75000"/>
                    </a:schemeClr>
                  </a:solidFill>
                </a:rPr>
                <a:t>POMDP – Observation Function</a:t>
              </a:r>
              <a:endParaRPr lang="zh-CN" altLang="en-US" sz="2000" b="1" u="sng" dirty="0">
                <a:solidFill>
                  <a:srgbClr val="FF0000"/>
                </a:solidFill>
              </a:endParaRPr>
            </a:p>
          </p:txBody>
        </p:sp>
        <p:cxnSp>
          <p:nvCxnSpPr>
            <p:cNvPr id="13" name="直接连接符 12"/>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aphicFrame>
        <p:nvGraphicFramePr>
          <p:cNvPr id="11" name="表格 10"/>
          <p:cNvGraphicFramePr>
            <a:graphicFrameLocks noGrp="1"/>
          </p:cNvGraphicFramePr>
          <p:nvPr>
            <p:extLst>
              <p:ext uri="{D42A27DB-BD31-4B8C-83A1-F6EECF244321}">
                <p14:modId xmlns:p14="http://schemas.microsoft.com/office/powerpoint/2010/main" val="1924699521"/>
              </p:ext>
            </p:extLst>
          </p:nvPr>
        </p:nvGraphicFramePr>
        <p:xfrm>
          <a:off x="1153871" y="3427203"/>
          <a:ext cx="6591840" cy="1944897"/>
        </p:xfrm>
        <a:graphic>
          <a:graphicData uri="http://schemas.openxmlformats.org/drawingml/2006/table">
            <a:tbl>
              <a:tblPr firstRow="1" firstCol="1" bandRow="1">
                <a:tableStyleId>{5C22544A-7EE6-4342-B048-85BDC9FD1C3A}</a:tableStyleId>
              </a:tblPr>
              <a:tblGrid>
                <a:gridCol w="1933017">
                  <a:extLst>
                    <a:ext uri="{9D8B030D-6E8A-4147-A177-3AD203B41FA5}">
                      <a16:colId xmlns:a16="http://schemas.microsoft.com/office/drawing/2014/main" val="1179714438"/>
                    </a:ext>
                  </a:extLst>
                </a:gridCol>
                <a:gridCol w="1885710">
                  <a:extLst>
                    <a:ext uri="{9D8B030D-6E8A-4147-A177-3AD203B41FA5}">
                      <a16:colId xmlns:a16="http://schemas.microsoft.com/office/drawing/2014/main" val="323858064"/>
                    </a:ext>
                  </a:extLst>
                </a:gridCol>
                <a:gridCol w="2773113">
                  <a:extLst>
                    <a:ext uri="{9D8B030D-6E8A-4147-A177-3AD203B41FA5}">
                      <a16:colId xmlns:a16="http://schemas.microsoft.com/office/drawing/2014/main" val="1384687020"/>
                    </a:ext>
                  </a:extLst>
                </a:gridCol>
              </a:tblGrid>
              <a:tr h="334065">
                <a:tc>
                  <a:txBody>
                    <a:bodyPr/>
                    <a:lstStyle/>
                    <a:p>
                      <a:pPr algn="just">
                        <a:spcAft>
                          <a:spcPts val="0"/>
                        </a:spcAft>
                      </a:pPr>
                      <a:endParaRPr lang="en-US" sz="2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5611" marR="135611" marT="0" marB="0"/>
                </a:tc>
                <a:tc>
                  <a:txBody>
                    <a:bodyPr/>
                    <a:lstStyle/>
                    <a:p>
                      <a:pPr indent="66675" algn="just">
                        <a:spcAft>
                          <a:spcPts val="0"/>
                        </a:spcAft>
                      </a:pPr>
                      <a:r>
                        <a:rPr lang="en-US" sz="2100" kern="100" dirty="0" smtClean="0">
                          <a:effectLst/>
                        </a:rPr>
                        <a:t>Exploration</a:t>
                      </a:r>
                      <a:endParaRPr lang="zh-CN" sz="2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5611" marR="135611" marT="0" marB="0"/>
                </a:tc>
                <a:tc>
                  <a:txBody>
                    <a:bodyPr/>
                    <a:lstStyle/>
                    <a:p>
                      <a:pPr algn="just">
                        <a:spcAft>
                          <a:spcPts val="0"/>
                        </a:spcAft>
                      </a:pPr>
                      <a:r>
                        <a:rPr lang="en-US" sz="2100" kern="100" dirty="0" smtClean="0">
                          <a:effectLst/>
                        </a:rPr>
                        <a:t>Exploitation</a:t>
                      </a:r>
                      <a:endParaRPr lang="zh-CN" sz="2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5611" marR="135611" marT="0" marB="0"/>
                </a:tc>
                <a:extLst>
                  <a:ext uri="{0D108BD9-81ED-4DB2-BD59-A6C34878D82A}">
                    <a16:rowId xmlns:a16="http://schemas.microsoft.com/office/drawing/2014/main" val="143240236"/>
                  </a:ext>
                </a:extLst>
              </a:tr>
              <a:tr h="652721">
                <a:tc>
                  <a:txBody>
                    <a:bodyPr/>
                    <a:lstStyle/>
                    <a:p>
                      <a:pPr algn="just">
                        <a:spcAft>
                          <a:spcPts val="0"/>
                        </a:spcAft>
                      </a:pPr>
                      <a:r>
                        <a:rPr lang="en-US" sz="2100" kern="100" dirty="0">
                          <a:effectLst/>
                        </a:rPr>
                        <a:t>S=Exploration</a:t>
                      </a:r>
                      <a:endParaRPr lang="zh-CN" sz="2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5611" marR="135611" marT="0" marB="0"/>
                </a:tc>
                <a:tc>
                  <a:txBody>
                    <a:bodyPr/>
                    <a:lstStyle/>
                    <a:p>
                      <a:pPr algn="just">
                        <a:spcAft>
                          <a:spcPts val="0"/>
                        </a:spcAft>
                      </a:pPr>
                      <a:r>
                        <a:rPr lang="zh-CN" altLang="en-US" sz="2400" dirty="0" smtClean="0"/>
                        <a:t> 0.23515579</a:t>
                      </a:r>
                      <a:endParaRPr lang="zh-CN" sz="2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5611" marR="135611" marT="0" marB="0"/>
                </a:tc>
                <a:tc>
                  <a:txBody>
                    <a:bodyPr/>
                    <a:lstStyle/>
                    <a:p>
                      <a:pPr algn="just">
                        <a:spcAft>
                          <a:spcPts val="0"/>
                        </a:spcAft>
                      </a:pPr>
                      <a:r>
                        <a:rPr lang="en-US" sz="2100" kern="100" dirty="0">
                          <a:effectLst/>
                        </a:rPr>
                        <a:t> </a:t>
                      </a:r>
                      <a:r>
                        <a:rPr lang="zh-CN" altLang="en-US" sz="2400" dirty="0" smtClean="0"/>
                        <a:t>0.76484421</a:t>
                      </a:r>
                      <a:endParaRPr lang="zh-CN" sz="2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5611" marR="135611" marT="0" marB="0"/>
                </a:tc>
                <a:extLst>
                  <a:ext uri="{0D108BD9-81ED-4DB2-BD59-A6C34878D82A}">
                    <a16:rowId xmlns:a16="http://schemas.microsoft.com/office/drawing/2014/main" val="2473821481"/>
                  </a:ext>
                </a:extLst>
              </a:tr>
              <a:tr h="958111">
                <a:tc>
                  <a:txBody>
                    <a:bodyPr/>
                    <a:lstStyle/>
                    <a:p>
                      <a:pPr algn="just">
                        <a:spcAft>
                          <a:spcPts val="0"/>
                        </a:spcAft>
                      </a:pPr>
                      <a:r>
                        <a:rPr lang="en-US" sz="2100" kern="100" dirty="0">
                          <a:effectLst/>
                        </a:rPr>
                        <a:t>S=Exploitation</a:t>
                      </a:r>
                      <a:endParaRPr lang="zh-CN" sz="2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5611" marR="135611" marT="0" marB="0"/>
                </a:tc>
                <a:tc>
                  <a:txBody>
                    <a:bodyPr/>
                    <a:lstStyle/>
                    <a:p>
                      <a:pPr algn="just">
                        <a:spcAft>
                          <a:spcPts val="0"/>
                        </a:spcAft>
                      </a:pPr>
                      <a:r>
                        <a:rPr lang="zh-CN" altLang="en-US" sz="2400" dirty="0" smtClean="0"/>
                        <a:t>0.76484421</a:t>
                      </a:r>
                      <a:endParaRPr lang="zh-CN" sz="2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5611" marR="135611" marT="0" marB="0"/>
                </a:tc>
                <a:tc>
                  <a:txBody>
                    <a:bodyPr/>
                    <a:lstStyle/>
                    <a:p>
                      <a:pPr algn="just">
                        <a:spcAft>
                          <a:spcPts val="0"/>
                        </a:spcAft>
                      </a:pPr>
                      <a:r>
                        <a:rPr lang="en-US" sz="2100" kern="100" dirty="0">
                          <a:effectLst/>
                        </a:rPr>
                        <a:t> </a:t>
                      </a:r>
                      <a:r>
                        <a:rPr lang="zh-CN" altLang="en-US" sz="2400" dirty="0" smtClean="0"/>
                        <a:t>0.23515579</a:t>
                      </a:r>
                      <a:endParaRPr lang="zh-CN" sz="2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5611" marR="135611" marT="0" marB="0"/>
                </a:tc>
                <a:extLst>
                  <a:ext uri="{0D108BD9-81ED-4DB2-BD59-A6C34878D82A}">
                    <a16:rowId xmlns:a16="http://schemas.microsoft.com/office/drawing/2014/main" val="1976198705"/>
                  </a:ext>
                </a:extLst>
              </a:tr>
            </a:tbl>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146830308"/>
              </p:ext>
            </p:extLst>
          </p:nvPr>
        </p:nvGraphicFramePr>
        <p:xfrm>
          <a:off x="1692714" y="3427202"/>
          <a:ext cx="903287" cy="411162"/>
        </p:xfrm>
        <a:graphic>
          <a:graphicData uri="http://schemas.openxmlformats.org/presentationml/2006/ole">
            <mc:AlternateContent xmlns:mc="http://schemas.openxmlformats.org/markup-compatibility/2006">
              <mc:Choice xmlns:v="urn:schemas-microsoft-com:vml" Requires="v">
                <p:oleObj spid="_x0000_s11373" name="AxMath" r:id="rId4" imgW="393120" imgH="171720" progId="Equation.AxMath">
                  <p:embed/>
                </p:oleObj>
              </mc:Choice>
              <mc:Fallback>
                <p:oleObj name="AxMath" r:id="rId4" imgW="393120" imgH="171720" progId="Equation.AxMath">
                  <p:embed/>
                  <p:pic>
                    <p:nvPicPr>
                      <p:cNvPr id="14" name="对象 13"/>
                      <p:cNvPicPr>
                        <a:picLocks noChangeAspect="1" noChangeArrowheads="1"/>
                      </p:cNvPicPr>
                      <p:nvPr/>
                    </p:nvPicPr>
                    <p:blipFill>
                      <a:blip r:embed="rId5"/>
                      <a:srcRect/>
                      <a:stretch>
                        <a:fillRect/>
                      </a:stretch>
                    </p:blipFill>
                    <p:spPr bwMode="auto">
                      <a:xfrm>
                        <a:off x="1692714" y="3427202"/>
                        <a:ext cx="903287" cy="411162"/>
                      </a:xfrm>
                      <a:prstGeom prst="rect">
                        <a:avLst/>
                      </a:prstGeom>
                      <a:noFill/>
                    </p:spPr>
                  </p:pic>
                </p:oleObj>
              </mc:Fallback>
            </mc:AlternateContent>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3905474420"/>
              </p:ext>
            </p:extLst>
          </p:nvPr>
        </p:nvGraphicFramePr>
        <p:xfrm>
          <a:off x="1156628" y="771492"/>
          <a:ext cx="6759916" cy="1979347"/>
        </p:xfrm>
        <a:graphic>
          <a:graphicData uri="http://schemas.openxmlformats.org/drawingml/2006/table">
            <a:tbl>
              <a:tblPr firstRow="1" firstCol="1" bandRow="1">
                <a:tableStyleId>{5C22544A-7EE6-4342-B048-85BDC9FD1C3A}</a:tableStyleId>
              </a:tblPr>
              <a:tblGrid>
                <a:gridCol w="1862526">
                  <a:extLst>
                    <a:ext uri="{9D8B030D-6E8A-4147-A177-3AD203B41FA5}">
                      <a16:colId xmlns:a16="http://schemas.microsoft.com/office/drawing/2014/main" val="1179714438"/>
                    </a:ext>
                  </a:extLst>
                </a:gridCol>
                <a:gridCol w="2236860">
                  <a:extLst>
                    <a:ext uri="{9D8B030D-6E8A-4147-A177-3AD203B41FA5}">
                      <a16:colId xmlns:a16="http://schemas.microsoft.com/office/drawing/2014/main" val="323858064"/>
                    </a:ext>
                  </a:extLst>
                </a:gridCol>
                <a:gridCol w="2660530">
                  <a:extLst>
                    <a:ext uri="{9D8B030D-6E8A-4147-A177-3AD203B41FA5}">
                      <a16:colId xmlns:a16="http://schemas.microsoft.com/office/drawing/2014/main" val="1384687020"/>
                    </a:ext>
                  </a:extLst>
                </a:gridCol>
              </a:tblGrid>
              <a:tr h="349892">
                <a:tc>
                  <a:txBody>
                    <a:bodyPr/>
                    <a:lstStyle/>
                    <a:p>
                      <a:pPr algn="just">
                        <a:spcAft>
                          <a:spcPts val="0"/>
                        </a:spcAft>
                      </a:pPr>
                      <a:endParaRPr lang="en-US" sz="2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5611" marR="135611" marT="0" marB="0"/>
                </a:tc>
                <a:tc>
                  <a:txBody>
                    <a:bodyPr/>
                    <a:lstStyle/>
                    <a:p>
                      <a:pPr indent="66675" algn="just">
                        <a:spcAft>
                          <a:spcPts val="0"/>
                        </a:spcAft>
                      </a:pPr>
                      <a:r>
                        <a:rPr lang="en-US" sz="2100" kern="100" dirty="0" smtClean="0">
                          <a:effectLst/>
                        </a:rPr>
                        <a:t>Exploration</a:t>
                      </a:r>
                      <a:endParaRPr lang="zh-CN" sz="2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5611" marR="135611" marT="0" marB="0"/>
                </a:tc>
                <a:tc>
                  <a:txBody>
                    <a:bodyPr/>
                    <a:lstStyle/>
                    <a:p>
                      <a:pPr algn="just">
                        <a:spcAft>
                          <a:spcPts val="0"/>
                        </a:spcAft>
                      </a:pPr>
                      <a:r>
                        <a:rPr lang="en-US" sz="2100" kern="100" dirty="0" smtClean="0">
                          <a:effectLst/>
                        </a:rPr>
                        <a:t>Exploitation</a:t>
                      </a:r>
                      <a:endParaRPr lang="zh-CN" sz="2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5611" marR="135611" marT="0" marB="0"/>
                </a:tc>
                <a:extLst>
                  <a:ext uri="{0D108BD9-81ED-4DB2-BD59-A6C34878D82A}">
                    <a16:rowId xmlns:a16="http://schemas.microsoft.com/office/drawing/2014/main" val="143240236"/>
                  </a:ext>
                </a:extLst>
              </a:tr>
              <a:tr h="699784">
                <a:tc>
                  <a:txBody>
                    <a:bodyPr/>
                    <a:lstStyle/>
                    <a:p>
                      <a:pPr algn="just">
                        <a:spcAft>
                          <a:spcPts val="0"/>
                        </a:spcAft>
                      </a:pPr>
                      <a:r>
                        <a:rPr lang="en-US" sz="2100" kern="100" dirty="0">
                          <a:effectLst/>
                        </a:rPr>
                        <a:t>S=Exploration</a:t>
                      </a:r>
                      <a:endParaRPr lang="zh-CN" sz="2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5611" marR="135611" marT="0" marB="0"/>
                </a:tc>
                <a:tc>
                  <a:txBody>
                    <a:bodyPr/>
                    <a:lstStyle/>
                    <a:p>
                      <a:pPr algn="just">
                        <a:spcAft>
                          <a:spcPts val="0"/>
                        </a:spcAft>
                      </a:pPr>
                      <a:r>
                        <a:rPr lang="en-US" sz="2100" kern="100" dirty="0">
                          <a:effectLst/>
                        </a:rPr>
                        <a:t> </a:t>
                      </a:r>
                      <a:r>
                        <a:rPr lang="zh-CN" altLang="en-US" sz="2400" dirty="0" smtClean="0"/>
                        <a:t>0.1553567</a:t>
                      </a:r>
                      <a:endParaRPr lang="zh-CN" sz="2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5611" marR="135611" marT="0" marB="0"/>
                </a:tc>
                <a:tc>
                  <a:txBody>
                    <a:bodyPr/>
                    <a:lstStyle/>
                    <a:p>
                      <a:pPr algn="just">
                        <a:spcAft>
                          <a:spcPts val="0"/>
                        </a:spcAft>
                      </a:pPr>
                      <a:r>
                        <a:rPr lang="zh-CN" altLang="en-US" sz="2400" dirty="0" smtClean="0"/>
                        <a:t>0.8446433</a:t>
                      </a:r>
                      <a:endParaRPr lang="zh-CN" sz="2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5611" marR="135611" marT="0" marB="0"/>
                </a:tc>
                <a:extLst>
                  <a:ext uri="{0D108BD9-81ED-4DB2-BD59-A6C34878D82A}">
                    <a16:rowId xmlns:a16="http://schemas.microsoft.com/office/drawing/2014/main" val="2473821481"/>
                  </a:ext>
                </a:extLst>
              </a:tr>
              <a:tr h="929671">
                <a:tc>
                  <a:txBody>
                    <a:bodyPr/>
                    <a:lstStyle/>
                    <a:p>
                      <a:pPr algn="just">
                        <a:spcAft>
                          <a:spcPts val="0"/>
                        </a:spcAft>
                      </a:pPr>
                      <a:r>
                        <a:rPr lang="en-US" sz="2100" kern="100">
                          <a:effectLst/>
                        </a:rPr>
                        <a:t>S=Exploitation</a:t>
                      </a:r>
                      <a:endParaRPr lang="zh-CN" sz="2100" kern="100">
                        <a:effectLst/>
                        <a:latin typeface="等线" panose="02010600030101010101" pitchFamily="2" charset="-122"/>
                        <a:ea typeface="等线" panose="02010600030101010101" pitchFamily="2" charset="-122"/>
                        <a:cs typeface="Times New Roman" panose="02020603050405020304" pitchFamily="18" charset="0"/>
                      </a:endParaRPr>
                    </a:p>
                  </a:txBody>
                  <a:tcPr marL="135611" marR="135611" marT="0" marB="0"/>
                </a:tc>
                <a:tc>
                  <a:txBody>
                    <a:bodyPr/>
                    <a:lstStyle/>
                    <a:p>
                      <a:pPr algn="just">
                        <a:spcAft>
                          <a:spcPts val="0"/>
                        </a:spcAft>
                      </a:pPr>
                      <a:r>
                        <a:rPr lang="en-US" sz="2100" kern="100" dirty="0">
                          <a:effectLst/>
                        </a:rPr>
                        <a:t> </a:t>
                      </a:r>
                      <a:r>
                        <a:rPr lang="zh-CN" altLang="en-US" sz="2400" dirty="0" smtClean="0"/>
                        <a:t>0.8446433</a:t>
                      </a:r>
                      <a:endParaRPr lang="zh-CN" sz="2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5611" marR="135611" marT="0" marB="0"/>
                </a:tc>
                <a:tc>
                  <a:txBody>
                    <a:bodyPr/>
                    <a:lstStyle/>
                    <a:p>
                      <a:pPr algn="just">
                        <a:spcAft>
                          <a:spcPts val="0"/>
                        </a:spcAft>
                      </a:pPr>
                      <a:r>
                        <a:rPr lang="en-US" sz="2100" kern="100" dirty="0">
                          <a:effectLst/>
                        </a:rPr>
                        <a:t> </a:t>
                      </a:r>
                      <a:r>
                        <a:rPr lang="zh-CN" altLang="en-US" sz="2400" dirty="0" smtClean="0"/>
                        <a:t>0.1553567</a:t>
                      </a:r>
                      <a:endParaRPr lang="zh-CN" sz="2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5611" marR="135611" marT="0" marB="0"/>
                </a:tc>
                <a:extLst>
                  <a:ext uri="{0D108BD9-81ED-4DB2-BD59-A6C34878D82A}">
                    <a16:rowId xmlns:a16="http://schemas.microsoft.com/office/drawing/2014/main" val="1976198705"/>
                  </a:ext>
                </a:extLst>
              </a:tr>
            </a:tbl>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2836468202"/>
              </p:ext>
            </p:extLst>
          </p:nvPr>
        </p:nvGraphicFramePr>
        <p:xfrm>
          <a:off x="1371600" y="758825"/>
          <a:ext cx="1376363" cy="411163"/>
        </p:xfrm>
        <a:graphic>
          <a:graphicData uri="http://schemas.openxmlformats.org/presentationml/2006/ole">
            <mc:AlternateContent xmlns:mc="http://schemas.openxmlformats.org/markup-compatibility/2006">
              <mc:Choice xmlns:v="urn:schemas-microsoft-com:vml" Requires="v">
                <p:oleObj spid="_x0000_s11374" name="AxMath" r:id="rId6" imgW="597960" imgH="171720" progId="Equation.AxMath">
                  <p:embed/>
                </p:oleObj>
              </mc:Choice>
              <mc:Fallback>
                <p:oleObj name="AxMath" r:id="rId6" imgW="597960" imgH="171720" progId="Equation.AxMath">
                  <p:embed/>
                  <p:pic>
                    <p:nvPicPr>
                      <p:cNvPr id="12" name="对象 11"/>
                      <p:cNvPicPr>
                        <a:picLocks noChangeAspect="1" noChangeArrowheads="1"/>
                      </p:cNvPicPr>
                      <p:nvPr/>
                    </p:nvPicPr>
                    <p:blipFill>
                      <a:blip r:embed="rId7"/>
                      <a:srcRect/>
                      <a:stretch>
                        <a:fillRect/>
                      </a:stretch>
                    </p:blipFill>
                    <p:spPr bwMode="auto">
                      <a:xfrm>
                        <a:off x="1371600" y="758825"/>
                        <a:ext cx="1376363" cy="411163"/>
                      </a:xfrm>
                      <a:prstGeom prst="rect">
                        <a:avLst/>
                      </a:prstGeom>
                      <a:noFill/>
                    </p:spPr>
                  </p:pic>
                </p:oleObj>
              </mc:Fallback>
            </mc:AlternateContent>
          </a:graphicData>
        </a:graphic>
      </p:graphicFrame>
    </p:spTree>
    <p:extLst>
      <p:ext uri="{BB962C8B-B14F-4D97-AF65-F5344CB8AC3E}">
        <p14:creationId xmlns:p14="http://schemas.microsoft.com/office/powerpoint/2010/main" val="14347644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0" y="0"/>
            <a:ext cx="7878727" cy="461665"/>
            <a:chOff x="0" y="0"/>
            <a:chExt cx="4794475" cy="461665"/>
          </a:xfrm>
        </p:grpSpPr>
        <p:sp>
          <p:nvSpPr>
            <p:cNvPr id="10" name="文本框 9"/>
            <p:cNvSpPr txBox="1"/>
            <p:nvPr/>
          </p:nvSpPr>
          <p:spPr>
            <a:xfrm>
              <a:off x="0" y="0"/>
              <a:ext cx="4794475" cy="461665"/>
            </a:xfrm>
            <a:prstGeom prst="rect">
              <a:avLst/>
            </a:prstGeom>
            <a:noFill/>
          </p:spPr>
          <p:txBody>
            <a:bodyPr wrap="square" rtlCol="0">
              <a:spAutoFit/>
            </a:bodyPr>
            <a:lstStyle/>
            <a:p>
              <a:r>
                <a:rPr lang="en-US" altLang="zh-CN" sz="2400" b="1" dirty="0" smtClean="0">
                  <a:solidFill>
                    <a:schemeClr val="bg1">
                      <a:lumMod val="75000"/>
                    </a:schemeClr>
                  </a:solidFill>
                </a:rPr>
                <a:t>POMDP – Transition</a:t>
              </a:r>
              <a:endParaRPr lang="zh-CN" altLang="en-US" sz="2000" b="1" u="sng" dirty="0">
                <a:solidFill>
                  <a:srgbClr val="FF0000"/>
                </a:solidFill>
              </a:endParaRPr>
            </a:p>
          </p:txBody>
        </p:sp>
        <p:cxnSp>
          <p:nvCxnSpPr>
            <p:cNvPr id="13" name="直接连接符 12"/>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3" name="图片 2"/>
          <p:cNvPicPr>
            <a:picLocks noChangeAspect="1"/>
          </p:cNvPicPr>
          <p:nvPr/>
        </p:nvPicPr>
        <p:blipFill rotWithShape="1">
          <a:blip r:embed="rId4"/>
          <a:srcRect l="5655" t="40538" r="54964" b="28594"/>
          <a:stretch/>
        </p:blipFill>
        <p:spPr>
          <a:xfrm>
            <a:off x="138401" y="1589313"/>
            <a:ext cx="8950089" cy="3946071"/>
          </a:xfrm>
          <a:prstGeom prst="rect">
            <a:avLst/>
          </a:prstGeom>
        </p:spPr>
      </p:pic>
      <p:graphicFrame>
        <p:nvGraphicFramePr>
          <p:cNvPr id="16" name="对象 15"/>
          <p:cNvGraphicFramePr>
            <a:graphicFrameLocks noChangeAspect="1"/>
          </p:cNvGraphicFramePr>
          <p:nvPr>
            <p:extLst>
              <p:ext uri="{D42A27DB-BD31-4B8C-83A1-F6EECF244321}">
                <p14:modId xmlns:p14="http://schemas.microsoft.com/office/powerpoint/2010/main" val="3941499916"/>
              </p:ext>
            </p:extLst>
          </p:nvPr>
        </p:nvGraphicFramePr>
        <p:xfrm>
          <a:off x="278709" y="2139256"/>
          <a:ext cx="450346" cy="261537"/>
        </p:xfrm>
        <a:graphic>
          <a:graphicData uri="http://schemas.openxmlformats.org/presentationml/2006/ole">
            <mc:AlternateContent xmlns:mc="http://schemas.openxmlformats.org/markup-compatibility/2006">
              <mc:Choice xmlns:v="urn:schemas-microsoft-com:vml" Requires="v">
                <p:oleObj spid="_x0000_s14214" name="AxMath" r:id="rId5" imgW="308572" imgH="172016" progId="Equation.AxMath">
                  <p:embed/>
                </p:oleObj>
              </mc:Choice>
              <mc:Fallback>
                <p:oleObj name="AxMath" r:id="rId5" imgW="308572" imgH="172016" progId="Equation.AxMath">
                  <p:embed/>
                  <p:pic>
                    <p:nvPicPr>
                      <p:cNvPr id="14" name="对象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709" y="2139256"/>
                        <a:ext cx="450346" cy="261537"/>
                      </a:xfrm>
                      <a:prstGeom prst="rect">
                        <a:avLst/>
                      </a:prstGeom>
                      <a:noFill/>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3401695390"/>
              </p:ext>
            </p:extLst>
          </p:nvPr>
        </p:nvGraphicFramePr>
        <p:xfrm>
          <a:off x="314917" y="3234185"/>
          <a:ext cx="458788" cy="260350"/>
        </p:xfrm>
        <a:graphic>
          <a:graphicData uri="http://schemas.openxmlformats.org/presentationml/2006/ole">
            <mc:AlternateContent xmlns:mc="http://schemas.openxmlformats.org/markup-compatibility/2006">
              <mc:Choice xmlns:v="urn:schemas-microsoft-com:vml" Requires="v">
                <p:oleObj spid="_x0000_s14215" name="AxMath" r:id="rId7" imgW="312480" imgH="171720" progId="Equation.AxMath">
                  <p:embed/>
                </p:oleObj>
              </mc:Choice>
              <mc:Fallback>
                <p:oleObj name="AxMath" r:id="rId7" imgW="312480" imgH="171720" progId="Equation.AxMath">
                  <p:embed/>
                  <p:pic>
                    <p:nvPicPr>
                      <p:cNvPr id="16" name="对象 15"/>
                      <p:cNvPicPr>
                        <a:picLocks noChangeAspect="1" noChangeArrowheads="1"/>
                      </p:cNvPicPr>
                      <p:nvPr/>
                    </p:nvPicPr>
                    <p:blipFill>
                      <a:blip r:embed="rId8"/>
                      <a:srcRect/>
                      <a:stretch>
                        <a:fillRect/>
                      </a:stretch>
                    </p:blipFill>
                    <p:spPr bwMode="auto">
                      <a:xfrm>
                        <a:off x="314917" y="3234185"/>
                        <a:ext cx="458788" cy="260350"/>
                      </a:xfrm>
                      <a:prstGeom prst="rect">
                        <a:avLst/>
                      </a:prstGeom>
                      <a:noFill/>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4206709780"/>
              </p:ext>
            </p:extLst>
          </p:nvPr>
        </p:nvGraphicFramePr>
        <p:xfrm>
          <a:off x="278709" y="4877470"/>
          <a:ext cx="577850" cy="261937"/>
        </p:xfrm>
        <a:graphic>
          <a:graphicData uri="http://schemas.openxmlformats.org/presentationml/2006/ole">
            <mc:AlternateContent xmlns:mc="http://schemas.openxmlformats.org/markup-compatibility/2006">
              <mc:Choice xmlns:v="urn:schemas-microsoft-com:vml" Requires="v">
                <p:oleObj spid="_x0000_s14216" name="AxMath" r:id="rId9" imgW="393120" imgH="171720" progId="Equation.AxMath">
                  <p:embed/>
                </p:oleObj>
              </mc:Choice>
              <mc:Fallback>
                <p:oleObj name="AxMath" r:id="rId9" imgW="393120" imgH="171720" progId="Equation.AxMath">
                  <p:embed/>
                  <p:pic>
                    <p:nvPicPr>
                      <p:cNvPr id="17" name="对象 16"/>
                      <p:cNvPicPr>
                        <a:picLocks noChangeAspect="1" noChangeArrowheads="1"/>
                      </p:cNvPicPr>
                      <p:nvPr/>
                    </p:nvPicPr>
                    <p:blipFill>
                      <a:blip r:embed="rId10"/>
                      <a:srcRect/>
                      <a:stretch>
                        <a:fillRect/>
                      </a:stretch>
                    </p:blipFill>
                    <p:spPr bwMode="auto">
                      <a:xfrm>
                        <a:off x="278709" y="4877470"/>
                        <a:ext cx="577850" cy="261937"/>
                      </a:xfrm>
                      <a:prstGeom prst="rect">
                        <a:avLst/>
                      </a:prstGeom>
                      <a:noFill/>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2443244227"/>
              </p:ext>
            </p:extLst>
          </p:nvPr>
        </p:nvGraphicFramePr>
        <p:xfrm>
          <a:off x="2078000" y="1293661"/>
          <a:ext cx="441325" cy="260350"/>
        </p:xfrm>
        <a:graphic>
          <a:graphicData uri="http://schemas.openxmlformats.org/presentationml/2006/ole">
            <mc:AlternateContent xmlns:mc="http://schemas.openxmlformats.org/markup-compatibility/2006">
              <mc:Choice xmlns:v="urn:schemas-microsoft-com:vml" Requires="v">
                <p:oleObj spid="_x0000_s14217" name="AxMath" r:id="rId11" imgW="302400" imgH="171720" progId="Equation.AxMath">
                  <p:embed/>
                </p:oleObj>
              </mc:Choice>
              <mc:Fallback>
                <p:oleObj name="AxMath" r:id="rId11" imgW="302400" imgH="171720" progId="Equation.AxMath">
                  <p:embed/>
                  <p:pic>
                    <p:nvPicPr>
                      <p:cNvPr id="16" name="对象 15"/>
                      <p:cNvPicPr>
                        <a:picLocks noChangeAspect="1" noChangeArrowheads="1"/>
                      </p:cNvPicPr>
                      <p:nvPr/>
                    </p:nvPicPr>
                    <p:blipFill>
                      <a:blip r:embed="rId12"/>
                      <a:srcRect/>
                      <a:stretch>
                        <a:fillRect/>
                      </a:stretch>
                    </p:blipFill>
                    <p:spPr bwMode="auto">
                      <a:xfrm>
                        <a:off x="2078000" y="1293661"/>
                        <a:ext cx="441325" cy="260350"/>
                      </a:xfrm>
                      <a:prstGeom prst="rect">
                        <a:avLst/>
                      </a:prstGeom>
                      <a:noFill/>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1323448555"/>
              </p:ext>
            </p:extLst>
          </p:nvPr>
        </p:nvGraphicFramePr>
        <p:xfrm>
          <a:off x="3939363" y="1295966"/>
          <a:ext cx="428625" cy="260350"/>
        </p:xfrm>
        <a:graphic>
          <a:graphicData uri="http://schemas.openxmlformats.org/presentationml/2006/ole">
            <mc:AlternateContent xmlns:mc="http://schemas.openxmlformats.org/markup-compatibility/2006">
              <mc:Choice xmlns:v="urn:schemas-microsoft-com:vml" Requires="v">
                <p:oleObj spid="_x0000_s14218" name="AxMath" r:id="rId13" imgW="293760" imgH="171720" progId="Equation.AxMath">
                  <p:embed/>
                </p:oleObj>
              </mc:Choice>
              <mc:Fallback>
                <p:oleObj name="AxMath" r:id="rId13" imgW="293760" imgH="171720" progId="Equation.AxMath">
                  <p:embed/>
                  <p:pic>
                    <p:nvPicPr>
                      <p:cNvPr id="19" name="对象 18"/>
                      <p:cNvPicPr>
                        <a:picLocks noChangeAspect="1" noChangeArrowheads="1"/>
                      </p:cNvPicPr>
                      <p:nvPr/>
                    </p:nvPicPr>
                    <p:blipFill>
                      <a:blip r:embed="rId14"/>
                      <a:srcRect/>
                      <a:stretch>
                        <a:fillRect/>
                      </a:stretch>
                    </p:blipFill>
                    <p:spPr bwMode="auto">
                      <a:xfrm>
                        <a:off x="3939363" y="1295966"/>
                        <a:ext cx="428625" cy="260350"/>
                      </a:xfrm>
                      <a:prstGeom prst="rect">
                        <a:avLst/>
                      </a:prstGeom>
                      <a:noFill/>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2855866457"/>
              </p:ext>
            </p:extLst>
          </p:nvPr>
        </p:nvGraphicFramePr>
        <p:xfrm>
          <a:off x="6008688" y="1262969"/>
          <a:ext cx="296862" cy="260350"/>
        </p:xfrm>
        <a:graphic>
          <a:graphicData uri="http://schemas.openxmlformats.org/presentationml/2006/ole">
            <mc:AlternateContent xmlns:mc="http://schemas.openxmlformats.org/markup-compatibility/2006">
              <mc:Choice xmlns:v="urn:schemas-microsoft-com:vml" Requires="v">
                <p:oleObj spid="_x0000_s14219" name="AxMath" r:id="rId15" imgW="202680" imgH="171720" progId="Equation.AxMath">
                  <p:embed/>
                </p:oleObj>
              </mc:Choice>
              <mc:Fallback>
                <p:oleObj name="AxMath" r:id="rId15" imgW="202680" imgH="171720" progId="Equation.AxMath">
                  <p:embed/>
                  <p:pic>
                    <p:nvPicPr>
                      <p:cNvPr id="20" name="对象 19"/>
                      <p:cNvPicPr>
                        <a:picLocks noChangeAspect="1" noChangeArrowheads="1"/>
                      </p:cNvPicPr>
                      <p:nvPr/>
                    </p:nvPicPr>
                    <p:blipFill>
                      <a:blip r:embed="rId16"/>
                      <a:srcRect/>
                      <a:stretch>
                        <a:fillRect/>
                      </a:stretch>
                    </p:blipFill>
                    <p:spPr bwMode="auto">
                      <a:xfrm>
                        <a:off x="6008688" y="1262969"/>
                        <a:ext cx="296862" cy="260350"/>
                      </a:xfrm>
                      <a:prstGeom prst="rect">
                        <a:avLst/>
                      </a:prstGeom>
                      <a:noFill/>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2283596857"/>
              </p:ext>
            </p:extLst>
          </p:nvPr>
        </p:nvGraphicFramePr>
        <p:xfrm>
          <a:off x="7848601" y="1262969"/>
          <a:ext cx="282575" cy="260350"/>
        </p:xfrm>
        <a:graphic>
          <a:graphicData uri="http://schemas.openxmlformats.org/presentationml/2006/ole">
            <mc:AlternateContent xmlns:mc="http://schemas.openxmlformats.org/markup-compatibility/2006">
              <mc:Choice xmlns:v="urn:schemas-microsoft-com:vml" Requires="v">
                <p:oleObj spid="_x0000_s14220" name="AxMath" r:id="rId17" imgW="194400" imgH="171720" progId="Equation.AxMath">
                  <p:embed/>
                </p:oleObj>
              </mc:Choice>
              <mc:Fallback>
                <p:oleObj name="AxMath" r:id="rId17" imgW="194400" imgH="171720" progId="Equation.AxMath">
                  <p:embed/>
                  <p:pic>
                    <p:nvPicPr>
                      <p:cNvPr id="21" name="对象 20"/>
                      <p:cNvPicPr>
                        <a:picLocks noChangeAspect="1" noChangeArrowheads="1"/>
                      </p:cNvPicPr>
                      <p:nvPr/>
                    </p:nvPicPr>
                    <p:blipFill>
                      <a:blip r:embed="rId18"/>
                      <a:srcRect/>
                      <a:stretch>
                        <a:fillRect/>
                      </a:stretch>
                    </p:blipFill>
                    <p:spPr bwMode="auto">
                      <a:xfrm>
                        <a:off x="7848601" y="1262969"/>
                        <a:ext cx="282575" cy="260350"/>
                      </a:xfrm>
                      <a:prstGeom prst="rect">
                        <a:avLst/>
                      </a:prstGeom>
                      <a:noFill/>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4035017084"/>
              </p:ext>
            </p:extLst>
          </p:nvPr>
        </p:nvGraphicFramePr>
        <p:xfrm>
          <a:off x="869363" y="1878906"/>
          <a:ext cx="428625" cy="260350"/>
        </p:xfrm>
        <a:graphic>
          <a:graphicData uri="http://schemas.openxmlformats.org/presentationml/2006/ole">
            <mc:AlternateContent xmlns:mc="http://schemas.openxmlformats.org/markup-compatibility/2006">
              <mc:Choice xmlns:v="urn:schemas-microsoft-com:vml" Requires="v">
                <p:oleObj spid="_x0000_s14221" name="AxMath" r:id="rId19" imgW="293760" imgH="171720" progId="Equation.AxMath">
                  <p:embed/>
                </p:oleObj>
              </mc:Choice>
              <mc:Fallback>
                <p:oleObj name="AxMath" r:id="rId19" imgW="293760" imgH="171720" progId="Equation.AxMath">
                  <p:embed/>
                  <p:pic>
                    <p:nvPicPr>
                      <p:cNvPr id="20" name="对象 19"/>
                      <p:cNvPicPr>
                        <a:picLocks noChangeAspect="1" noChangeArrowheads="1"/>
                      </p:cNvPicPr>
                      <p:nvPr/>
                    </p:nvPicPr>
                    <p:blipFill>
                      <a:blip r:embed="rId14"/>
                      <a:srcRect/>
                      <a:stretch>
                        <a:fillRect/>
                      </a:stretch>
                    </p:blipFill>
                    <p:spPr bwMode="auto">
                      <a:xfrm>
                        <a:off x="869363" y="1878906"/>
                        <a:ext cx="428625" cy="260350"/>
                      </a:xfrm>
                      <a:prstGeom prst="rect">
                        <a:avLst/>
                      </a:prstGeom>
                      <a:noFill/>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852940405"/>
              </p:ext>
            </p:extLst>
          </p:nvPr>
        </p:nvGraphicFramePr>
        <p:xfrm>
          <a:off x="1001548" y="2142608"/>
          <a:ext cx="296862" cy="260350"/>
        </p:xfrm>
        <a:graphic>
          <a:graphicData uri="http://schemas.openxmlformats.org/presentationml/2006/ole">
            <mc:AlternateContent xmlns:mc="http://schemas.openxmlformats.org/markup-compatibility/2006">
              <mc:Choice xmlns:v="urn:schemas-microsoft-com:vml" Requires="v">
                <p:oleObj spid="_x0000_s14222" name="AxMath" r:id="rId20" imgW="202680" imgH="171720" progId="Equation.AxMath">
                  <p:embed/>
                </p:oleObj>
              </mc:Choice>
              <mc:Fallback>
                <p:oleObj name="AxMath" r:id="rId20" imgW="202680" imgH="171720" progId="Equation.AxMath">
                  <p:embed/>
                  <p:pic>
                    <p:nvPicPr>
                      <p:cNvPr id="21" name="对象 20"/>
                      <p:cNvPicPr>
                        <a:picLocks noChangeAspect="1" noChangeArrowheads="1"/>
                      </p:cNvPicPr>
                      <p:nvPr/>
                    </p:nvPicPr>
                    <p:blipFill>
                      <a:blip r:embed="rId16"/>
                      <a:srcRect/>
                      <a:stretch>
                        <a:fillRect/>
                      </a:stretch>
                    </p:blipFill>
                    <p:spPr bwMode="auto">
                      <a:xfrm>
                        <a:off x="1001548" y="2142608"/>
                        <a:ext cx="296862" cy="260350"/>
                      </a:xfrm>
                      <a:prstGeom prst="rect">
                        <a:avLst/>
                      </a:prstGeom>
                      <a:noFill/>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2529177539"/>
              </p:ext>
            </p:extLst>
          </p:nvPr>
        </p:nvGraphicFramePr>
        <p:xfrm>
          <a:off x="1015413" y="2469009"/>
          <a:ext cx="282575" cy="260350"/>
        </p:xfrm>
        <a:graphic>
          <a:graphicData uri="http://schemas.openxmlformats.org/presentationml/2006/ole">
            <mc:AlternateContent xmlns:mc="http://schemas.openxmlformats.org/markup-compatibility/2006">
              <mc:Choice xmlns:v="urn:schemas-microsoft-com:vml" Requires="v">
                <p:oleObj spid="_x0000_s14223" name="AxMath" r:id="rId21" imgW="194400" imgH="171720" progId="Equation.AxMath">
                  <p:embed/>
                </p:oleObj>
              </mc:Choice>
              <mc:Fallback>
                <p:oleObj name="AxMath" r:id="rId21" imgW="194400" imgH="171720" progId="Equation.AxMath">
                  <p:embed/>
                  <p:pic>
                    <p:nvPicPr>
                      <p:cNvPr id="22" name="对象 21"/>
                      <p:cNvPicPr>
                        <a:picLocks noChangeAspect="1" noChangeArrowheads="1"/>
                      </p:cNvPicPr>
                      <p:nvPr/>
                    </p:nvPicPr>
                    <p:blipFill>
                      <a:blip r:embed="rId18"/>
                      <a:srcRect/>
                      <a:stretch>
                        <a:fillRect/>
                      </a:stretch>
                    </p:blipFill>
                    <p:spPr bwMode="auto">
                      <a:xfrm>
                        <a:off x="1015413" y="2469009"/>
                        <a:ext cx="282575" cy="260350"/>
                      </a:xfrm>
                      <a:prstGeom prst="rect">
                        <a:avLst/>
                      </a:prstGeom>
                      <a:noFill/>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3171715429"/>
              </p:ext>
            </p:extLst>
          </p:nvPr>
        </p:nvGraphicFramePr>
        <p:xfrm>
          <a:off x="780885" y="3006553"/>
          <a:ext cx="441325" cy="260350"/>
        </p:xfrm>
        <a:graphic>
          <a:graphicData uri="http://schemas.openxmlformats.org/presentationml/2006/ole">
            <mc:AlternateContent xmlns:mc="http://schemas.openxmlformats.org/markup-compatibility/2006">
              <mc:Choice xmlns:v="urn:schemas-microsoft-com:vml" Requires="v">
                <p:oleObj spid="_x0000_s14224" name="AxMath" r:id="rId22" imgW="302400" imgH="171720" progId="Equation.AxMath">
                  <p:embed/>
                </p:oleObj>
              </mc:Choice>
              <mc:Fallback>
                <p:oleObj name="AxMath" r:id="rId22" imgW="302400" imgH="171720" progId="Equation.AxMath">
                  <p:embed/>
                  <p:pic>
                    <p:nvPicPr>
                      <p:cNvPr id="23" name="对象 22"/>
                      <p:cNvPicPr>
                        <a:picLocks noChangeAspect="1" noChangeArrowheads="1"/>
                      </p:cNvPicPr>
                      <p:nvPr/>
                    </p:nvPicPr>
                    <p:blipFill>
                      <a:blip r:embed="rId12"/>
                      <a:srcRect/>
                      <a:stretch>
                        <a:fillRect/>
                      </a:stretch>
                    </p:blipFill>
                    <p:spPr bwMode="auto">
                      <a:xfrm>
                        <a:off x="780885" y="3006553"/>
                        <a:ext cx="441325" cy="260350"/>
                      </a:xfrm>
                      <a:prstGeom prst="rect">
                        <a:avLst/>
                      </a:prstGeom>
                      <a:noFill/>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3844850787"/>
              </p:ext>
            </p:extLst>
          </p:nvPr>
        </p:nvGraphicFramePr>
        <p:xfrm>
          <a:off x="883618" y="3290424"/>
          <a:ext cx="428625" cy="260350"/>
        </p:xfrm>
        <a:graphic>
          <a:graphicData uri="http://schemas.openxmlformats.org/presentationml/2006/ole">
            <mc:AlternateContent xmlns:mc="http://schemas.openxmlformats.org/markup-compatibility/2006">
              <mc:Choice xmlns:v="urn:schemas-microsoft-com:vml" Requires="v">
                <p:oleObj spid="_x0000_s14225" name="AxMath" r:id="rId23" imgW="293760" imgH="171720" progId="Equation.AxMath">
                  <p:embed/>
                </p:oleObj>
              </mc:Choice>
              <mc:Fallback>
                <p:oleObj name="AxMath" r:id="rId23" imgW="293760" imgH="171720" progId="Equation.AxMath">
                  <p:embed/>
                  <p:pic>
                    <p:nvPicPr>
                      <p:cNvPr id="24" name="对象 23"/>
                      <p:cNvPicPr>
                        <a:picLocks noChangeAspect="1" noChangeArrowheads="1"/>
                      </p:cNvPicPr>
                      <p:nvPr/>
                    </p:nvPicPr>
                    <p:blipFill>
                      <a:blip r:embed="rId14"/>
                      <a:srcRect/>
                      <a:stretch>
                        <a:fillRect/>
                      </a:stretch>
                    </p:blipFill>
                    <p:spPr bwMode="auto">
                      <a:xfrm>
                        <a:off x="883618" y="3290424"/>
                        <a:ext cx="428625" cy="260350"/>
                      </a:xfrm>
                      <a:prstGeom prst="rect">
                        <a:avLst/>
                      </a:prstGeom>
                      <a:noFill/>
                    </p:spPr>
                  </p:pic>
                </p:oleObj>
              </mc:Fallback>
            </mc:AlternateContent>
          </a:graphicData>
        </a:graphic>
      </p:graphicFrame>
      <p:graphicFrame>
        <p:nvGraphicFramePr>
          <p:cNvPr id="29" name="对象 28"/>
          <p:cNvGraphicFramePr>
            <a:graphicFrameLocks noChangeAspect="1"/>
          </p:cNvGraphicFramePr>
          <p:nvPr>
            <p:extLst>
              <p:ext uri="{D42A27DB-BD31-4B8C-83A1-F6EECF244321}">
                <p14:modId xmlns:p14="http://schemas.microsoft.com/office/powerpoint/2010/main" val="3177633169"/>
              </p:ext>
            </p:extLst>
          </p:nvPr>
        </p:nvGraphicFramePr>
        <p:xfrm>
          <a:off x="1015803" y="3554126"/>
          <a:ext cx="296862" cy="260350"/>
        </p:xfrm>
        <a:graphic>
          <a:graphicData uri="http://schemas.openxmlformats.org/presentationml/2006/ole">
            <mc:AlternateContent xmlns:mc="http://schemas.openxmlformats.org/markup-compatibility/2006">
              <mc:Choice xmlns:v="urn:schemas-microsoft-com:vml" Requires="v">
                <p:oleObj spid="_x0000_s14226" name="AxMath" r:id="rId24" imgW="202680" imgH="171720" progId="Equation.AxMath">
                  <p:embed/>
                </p:oleObj>
              </mc:Choice>
              <mc:Fallback>
                <p:oleObj name="AxMath" r:id="rId24" imgW="202680" imgH="171720" progId="Equation.AxMath">
                  <p:embed/>
                  <p:pic>
                    <p:nvPicPr>
                      <p:cNvPr id="25" name="对象 24"/>
                      <p:cNvPicPr>
                        <a:picLocks noChangeAspect="1" noChangeArrowheads="1"/>
                      </p:cNvPicPr>
                      <p:nvPr/>
                    </p:nvPicPr>
                    <p:blipFill>
                      <a:blip r:embed="rId16"/>
                      <a:srcRect/>
                      <a:stretch>
                        <a:fillRect/>
                      </a:stretch>
                    </p:blipFill>
                    <p:spPr bwMode="auto">
                      <a:xfrm>
                        <a:off x="1015803" y="3554126"/>
                        <a:ext cx="296862" cy="260350"/>
                      </a:xfrm>
                      <a:prstGeom prst="rect">
                        <a:avLst/>
                      </a:prstGeom>
                      <a:noFill/>
                    </p:spPr>
                  </p:pic>
                </p:oleObj>
              </mc:Fallback>
            </mc:AlternateContent>
          </a:graphicData>
        </a:graphic>
      </p:graphicFrame>
      <p:graphicFrame>
        <p:nvGraphicFramePr>
          <p:cNvPr id="30" name="对象 29"/>
          <p:cNvGraphicFramePr>
            <a:graphicFrameLocks noChangeAspect="1"/>
          </p:cNvGraphicFramePr>
          <p:nvPr>
            <p:extLst>
              <p:ext uri="{D42A27DB-BD31-4B8C-83A1-F6EECF244321}">
                <p14:modId xmlns:p14="http://schemas.microsoft.com/office/powerpoint/2010/main" val="2473014727"/>
              </p:ext>
            </p:extLst>
          </p:nvPr>
        </p:nvGraphicFramePr>
        <p:xfrm>
          <a:off x="1029668" y="3880527"/>
          <a:ext cx="282575" cy="260350"/>
        </p:xfrm>
        <a:graphic>
          <a:graphicData uri="http://schemas.openxmlformats.org/presentationml/2006/ole">
            <mc:AlternateContent xmlns:mc="http://schemas.openxmlformats.org/markup-compatibility/2006">
              <mc:Choice xmlns:v="urn:schemas-microsoft-com:vml" Requires="v">
                <p:oleObj spid="_x0000_s14227" name="AxMath" r:id="rId25" imgW="194400" imgH="171720" progId="Equation.AxMath">
                  <p:embed/>
                </p:oleObj>
              </mc:Choice>
              <mc:Fallback>
                <p:oleObj name="AxMath" r:id="rId25" imgW="194400" imgH="171720" progId="Equation.AxMath">
                  <p:embed/>
                  <p:pic>
                    <p:nvPicPr>
                      <p:cNvPr id="26" name="对象 25"/>
                      <p:cNvPicPr>
                        <a:picLocks noChangeAspect="1" noChangeArrowheads="1"/>
                      </p:cNvPicPr>
                      <p:nvPr/>
                    </p:nvPicPr>
                    <p:blipFill>
                      <a:blip r:embed="rId18"/>
                      <a:srcRect/>
                      <a:stretch>
                        <a:fillRect/>
                      </a:stretch>
                    </p:blipFill>
                    <p:spPr bwMode="auto">
                      <a:xfrm>
                        <a:off x="1029668" y="3880527"/>
                        <a:ext cx="282575" cy="260350"/>
                      </a:xfrm>
                      <a:prstGeom prst="rect">
                        <a:avLst/>
                      </a:prstGeom>
                      <a:noFill/>
                    </p:spPr>
                  </p:pic>
                </p:oleObj>
              </mc:Fallback>
            </mc:AlternateContent>
          </a:graphicData>
        </a:graphic>
      </p:graphicFrame>
      <p:graphicFrame>
        <p:nvGraphicFramePr>
          <p:cNvPr id="31" name="对象 30"/>
          <p:cNvGraphicFramePr>
            <a:graphicFrameLocks noChangeAspect="1"/>
          </p:cNvGraphicFramePr>
          <p:nvPr>
            <p:extLst>
              <p:ext uri="{D42A27DB-BD31-4B8C-83A1-F6EECF244321}">
                <p14:modId xmlns:p14="http://schemas.microsoft.com/office/powerpoint/2010/main" val="3805594535"/>
              </p:ext>
            </p:extLst>
          </p:nvPr>
        </p:nvGraphicFramePr>
        <p:xfrm>
          <a:off x="809005" y="4357625"/>
          <a:ext cx="441325" cy="260350"/>
        </p:xfrm>
        <a:graphic>
          <a:graphicData uri="http://schemas.openxmlformats.org/presentationml/2006/ole">
            <mc:AlternateContent xmlns:mc="http://schemas.openxmlformats.org/markup-compatibility/2006">
              <mc:Choice xmlns:v="urn:schemas-microsoft-com:vml" Requires="v">
                <p:oleObj spid="_x0000_s14228" name="AxMath" r:id="rId26" imgW="302400" imgH="171720" progId="Equation.AxMath">
                  <p:embed/>
                </p:oleObj>
              </mc:Choice>
              <mc:Fallback>
                <p:oleObj name="AxMath" r:id="rId26" imgW="302400" imgH="171720" progId="Equation.AxMath">
                  <p:embed/>
                  <p:pic>
                    <p:nvPicPr>
                      <p:cNvPr id="23" name="对象 22"/>
                      <p:cNvPicPr>
                        <a:picLocks noChangeAspect="1" noChangeArrowheads="1"/>
                      </p:cNvPicPr>
                      <p:nvPr/>
                    </p:nvPicPr>
                    <p:blipFill>
                      <a:blip r:embed="rId12"/>
                      <a:srcRect/>
                      <a:stretch>
                        <a:fillRect/>
                      </a:stretch>
                    </p:blipFill>
                    <p:spPr bwMode="auto">
                      <a:xfrm>
                        <a:off x="809005" y="4357625"/>
                        <a:ext cx="441325" cy="260350"/>
                      </a:xfrm>
                      <a:prstGeom prst="rect">
                        <a:avLst/>
                      </a:prstGeom>
                      <a:noFill/>
                    </p:spPr>
                  </p:pic>
                </p:oleObj>
              </mc:Fallback>
            </mc:AlternateContent>
          </a:graphicData>
        </a:graphic>
      </p:graphicFrame>
      <p:graphicFrame>
        <p:nvGraphicFramePr>
          <p:cNvPr id="32" name="对象 31"/>
          <p:cNvGraphicFramePr>
            <a:graphicFrameLocks noChangeAspect="1"/>
          </p:cNvGraphicFramePr>
          <p:nvPr>
            <p:extLst>
              <p:ext uri="{D42A27DB-BD31-4B8C-83A1-F6EECF244321}">
                <p14:modId xmlns:p14="http://schemas.microsoft.com/office/powerpoint/2010/main" val="615498273"/>
              </p:ext>
            </p:extLst>
          </p:nvPr>
        </p:nvGraphicFramePr>
        <p:xfrm>
          <a:off x="869363" y="4629845"/>
          <a:ext cx="428625" cy="260350"/>
        </p:xfrm>
        <a:graphic>
          <a:graphicData uri="http://schemas.openxmlformats.org/presentationml/2006/ole">
            <mc:AlternateContent xmlns:mc="http://schemas.openxmlformats.org/markup-compatibility/2006">
              <mc:Choice xmlns:v="urn:schemas-microsoft-com:vml" Requires="v">
                <p:oleObj spid="_x0000_s14229" name="AxMath" r:id="rId27" imgW="293760" imgH="171720" progId="Equation.AxMath">
                  <p:embed/>
                </p:oleObj>
              </mc:Choice>
              <mc:Fallback>
                <p:oleObj name="AxMath" r:id="rId27" imgW="293760" imgH="171720" progId="Equation.AxMath">
                  <p:embed/>
                  <p:pic>
                    <p:nvPicPr>
                      <p:cNvPr id="24" name="对象 23"/>
                      <p:cNvPicPr>
                        <a:picLocks noChangeAspect="1" noChangeArrowheads="1"/>
                      </p:cNvPicPr>
                      <p:nvPr/>
                    </p:nvPicPr>
                    <p:blipFill>
                      <a:blip r:embed="rId14"/>
                      <a:srcRect/>
                      <a:stretch>
                        <a:fillRect/>
                      </a:stretch>
                    </p:blipFill>
                    <p:spPr bwMode="auto">
                      <a:xfrm>
                        <a:off x="869363" y="4629845"/>
                        <a:ext cx="428625" cy="260350"/>
                      </a:xfrm>
                      <a:prstGeom prst="rect">
                        <a:avLst/>
                      </a:prstGeom>
                      <a:noFill/>
                    </p:spPr>
                  </p:pic>
                </p:oleObj>
              </mc:Fallback>
            </mc:AlternateContent>
          </a:graphicData>
        </a:graphic>
      </p:graphicFrame>
      <p:graphicFrame>
        <p:nvGraphicFramePr>
          <p:cNvPr id="33" name="对象 32"/>
          <p:cNvGraphicFramePr>
            <a:graphicFrameLocks noChangeAspect="1"/>
          </p:cNvGraphicFramePr>
          <p:nvPr>
            <p:extLst>
              <p:ext uri="{D42A27DB-BD31-4B8C-83A1-F6EECF244321}">
                <p14:modId xmlns:p14="http://schemas.microsoft.com/office/powerpoint/2010/main" val="252332220"/>
              </p:ext>
            </p:extLst>
          </p:nvPr>
        </p:nvGraphicFramePr>
        <p:xfrm>
          <a:off x="1001548" y="4893547"/>
          <a:ext cx="296862" cy="260350"/>
        </p:xfrm>
        <a:graphic>
          <a:graphicData uri="http://schemas.openxmlformats.org/presentationml/2006/ole">
            <mc:AlternateContent xmlns:mc="http://schemas.openxmlformats.org/markup-compatibility/2006">
              <mc:Choice xmlns:v="urn:schemas-microsoft-com:vml" Requires="v">
                <p:oleObj spid="_x0000_s14230" name="AxMath" r:id="rId28" imgW="202680" imgH="171720" progId="Equation.AxMath">
                  <p:embed/>
                </p:oleObj>
              </mc:Choice>
              <mc:Fallback>
                <p:oleObj name="AxMath" r:id="rId28" imgW="202680" imgH="171720" progId="Equation.AxMath">
                  <p:embed/>
                  <p:pic>
                    <p:nvPicPr>
                      <p:cNvPr id="25" name="对象 24"/>
                      <p:cNvPicPr>
                        <a:picLocks noChangeAspect="1" noChangeArrowheads="1"/>
                      </p:cNvPicPr>
                      <p:nvPr/>
                    </p:nvPicPr>
                    <p:blipFill>
                      <a:blip r:embed="rId16"/>
                      <a:srcRect/>
                      <a:stretch>
                        <a:fillRect/>
                      </a:stretch>
                    </p:blipFill>
                    <p:spPr bwMode="auto">
                      <a:xfrm>
                        <a:off x="1001548" y="4893547"/>
                        <a:ext cx="296862" cy="260350"/>
                      </a:xfrm>
                      <a:prstGeom prst="rect">
                        <a:avLst/>
                      </a:prstGeom>
                      <a:noFill/>
                    </p:spPr>
                  </p:pic>
                </p:oleObj>
              </mc:Fallback>
            </mc:AlternateContent>
          </a:graphicData>
        </a:graphic>
      </p:graphicFrame>
      <p:graphicFrame>
        <p:nvGraphicFramePr>
          <p:cNvPr id="34" name="对象 33"/>
          <p:cNvGraphicFramePr>
            <a:graphicFrameLocks noChangeAspect="1"/>
          </p:cNvGraphicFramePr>
          <p:nvPr>
            <p:extLst>
              <p:ext uri="{D42A27DB-BD31-4B8C-83A1-F6EECF244321}">
                <p14:modId xmlns:p14="http://schemas.microsoft.com/office/powerpoint/2010/main" val="1905836395"/>
              </p:ext>
            </p:extLst>
          </p:nvPr>
        </p:nvGraphicFramePr>
        <p:xfrm>
          <a:off x="1015413" y="5219948"/>
          <a:ext cx="282575" cy="260350"/>
        </p:xfrm>
        <a:graphic>
          <a:graphicData uri="http://schemas.openxmlformats.org/presentationml/2006/ole">
            <mc:AlternateContent xmlns:mc="http://schemas.openxmlformats.org/markup-compatibility/2006">
              <mc:Choice xmlns:v="urn:schemas-microsoft-com:vml" Requires="v">
                <p:oleObj spid="_x0000_s14231" name="AxMath" r:id="rId29" imgW="194400" imgH="171720" progId="Equation.AxMath">
                  <p:embed/>
                </p:oleObj>
              </mc:Choice>
              <mc:Fallback>
                <p:oleObj name="AxMath" r:id="rId29" imgW="194400" imgH="171720" progId="Equation.AxMath">
                  <p:embed/>
                  <p:pic>
                    <p:nvPicPr>
                      <p:cNvPr id="26" name="对象 25"/>
                      <p:cNvPicPr>
                        <a:picLocks noChangeAspect="1" noChangeArrowheads="1"/>
                      </p:cNvPicPr>
                      <p:nvPr/>
                    </p:nvPicPr>
                    <p:blipFill>
                      <a:blip r:embed="rId18"/>
                      <a:srcRect/>
                      <a:stretch>
                        <a:fillRect/>
                      </a:stretch>
                    </p:blipFill>
                    <p:spPr bwMode="auto">
                      <a:xfrm>
                        <a:off x="1015413" y="5219948"/>
                        <a:ext cx="282575" cy="260350"/>
                      </a:xfrm>
                      <a:prstGeom prst="rect">
                        <a:avLst/>
                      </a:prstGeom>
                      <a:noFill/>
                    </p:spPr>
                  </p:pic>
                </p:oleObj>
              </mc:Fallback>
            </mc:AlternateContent>
          </a:graphicData>
        </a:graphic>
      </p:graphicFrame>
    </p:spTree>
    <p:extLst>
      <p:ext uri="{BB962C8B-B14F-4D97-AF65-F5344CB8AC3E}">
        <p14:creationId xmlns:p14="http://schemas.microsoft.com/office/powerpoint/2010/main" val="65729189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493752" y="2957278"/>
            <a:ext cx="4072271" cy="1084912"/>
          </a:xfrm>
          <a:prstGeom prst="rect">
            <a:avLst/>
          </a:prstGeom>
          <a:solidFill>
            <a:srgbClr val="FFFFFF"/>
          </a:solidFill>
          <a:ln w="9525">
            <a:solidFill>
              <a:schemeClr val="tx1">
                <a:lumMod val="95000"/>
                <a:lumOff val="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zh-CN" sz="6600" dirty="0" smtClean="0">
                <a:solidFill>
                  <a:srgbClr val="555555"/>
                </a:solidFill>
                <a:latin typeface="Georgia" panose="02040502050405020303" pitchFamily="18" charset="0"/>
              </a:rPr>
              <a:t>Thank you</a:t>
            </a:r>
            <a:endParaRPr lang="zh-CN" altLang="zh-CN" sz="6600" dirty="0"/>
          </a:p>
        </p:txBody>
      </p:sp>
    </p:spTree>
    <p:extLst>
      <p:ext uri="{BB962C8B-B14F-4D97-AF65-F5344CB8AC3E}">
        <p14:creationId xmlns:p14="http://schemas.microsoft.com/office/powerpoint/2010/main" val="6061649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0"/>
            <a:ext cx="2324101" cy="461665"/>
            <a:chOff x="0" y="0"/>
            <a:chExt cx="2324101" cy="461665"/>
          </a:xfrm>
        </p:grpSpPr>
        <p:sp>
          <p:nvSpPr>
            <p:cNvPr id="18" name="文本框 17"/>
            <p:cNvSpPr txBox="1"/>
            <p:nvPr/>
          </p:nvSpPr>
          <p:spPr>
            <a:xfrm>
              <a:off x="0" y="0"/>
              <a:ext cx="2324101" cy="461665"/>
            </a:xfrm>
            <a:prstGeom prst="rect">
              <a:avLst/>
            </a:prstGeom>
            <a:noFill/>
          </p:spPr>
          <p:txBody>
            <a:bodyPr wrap="square" rtlCol="0">
              <a:spAutoFit/>
            </a:bodyPr>
            <a:lstStyle/>
            <a:p>
              <a:r>
                <a:rPr lang="en-US" altLang="zh-CN" sz="2400" b="1" dirty="0" smtClean="0">
                  <a:solidFill>
                    <a:schemeClr val="bg1">
                      <a:lumMod val="75000"/>
                    </a:schemeClr>
                  </a:solidFill>
                </a:rPr>
                <a:t>Markov Chain</a:t>
              </a:r>
              <a:endParaRPr lang="zh-CN" altLang="en-US" sz="1350" b="1" dirty="0">
                <a:solidFill>
                  <a:schemeClr val="bg1">
                    <a:lumMod val="75000"/>
                  </a:schemeClr>
                </a:solidFill>
              </a:endParaRPr>
            </a:p>
          </p:txBody>
        </p:sp>
        <p:cxnSp>
          <p:nvCxnSpPr>
            <p:cNvPr id="19" name="直接连接符 1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aphicFrame>
        <p:nvGraphicFramePr>
          <p:cNvPr id="3" name="表格 2"/>
          <p:cNvGraphicFramePr>
            <a:graphicFrameLocks noGrp="1"/>
          </p:cNvGraphicFramePr>
          <p:nvPr>
            <p:extLst>
              <p:ext uri="{D42A27DB-BD31-4B8C-83A1-F6EECF244321}">
                <p14:modId xmlns:p14="http://schemas.microsoft.com/office/powerpoint/2010/main" val="2038608361"/>
              </p:ext>
            </p:extLst>
          </p:nvPr>
        </p:nvGraphicFramePr>
        <p:xfrm>
          <a:off x="4693920" y="2016760"/>
          <a:ext cx="4196080" cy="3672840"/>
        </p:xfrm>
        <a:graphic>
          <a:graphicData uri="http://schemas.openxmlformats.org/drawingml/2006/table">
            <a:tbl>
              <a:tblPr firstRow="1" bandRow="1">
                <a:tableStyleId>{5C22544A-7EE6-4342-B048-85BDC9FD1C3A}</a:tableStyleId>
              </a:tblPr>
              <a:tblGrid>
                <a:gridCol w="1049020">
                  <a:extLst>
                    <a:ext uri="{9D8B030D-6E8A-4147-A177-3AD203B41FA5}">
                      <a16:colId xmlns:a16="http://schemas.microsoft.com/office/drawing/2014/main" val="3341007372"/>
                    </a:ext>
                  </a:extLst>
                </a:gridCol>
                <a:gridCol w="1049020">
                  <a:extLst>
                    <a:ext uri="{9D8B030D-6E8A-4147-A177-3AD203B41FA5}">
                      <a16:colId xmlns:a16="http://schemas.microsoft.com/office/drawing/2014/main" val="417711698"/>
                    </a:ext>
                  </a:extLst>
                </a:gridCol>
                <a:gridCol w="1049020">
                  <a:extLst>
                    <a:ext uri="{9D8B030D-6E8A-4147-A177-3AD203B41FA5}">
                      <a16:colId xmlns:a16="http://schemas.microsoft.com/office/drawing/2014/main" val="2560463276"/>
                    </a:ext>
                  </a:extLst>
                </a:gridCol>
                <a:gridCol w="1049020">
                  <a:extLst>
                    <a:ext uri="{9D8B030D-6E8A-4147-A177-3AD203B41FA5}">
                      <a16:colId xmlns:a16="http://schemas.microsoft.com/office/drawing/2014/main" val="4138937988"/>
                    </a:ext>
                  </a:extLst>
                </a:gridCol>
              </a:tblGrid>
              <a:tr h="918210">
                <a:tc>
                  <a:txBody>
                    <a:bodyPr/>
                    <a:lstStyle/>
                    <a:p>
                      <a:pPr algn="ctr"/>
                      <a:endParaRPr lang="zh-CN" altLang="en-US" dirty="0"/>
                    </a:p>
                  </a:txBody>
                  <a:tcPr/>
                </a:tc>
                <a:tc>
                  <a:txBody>
                    <a:bodyPr/>
                    <a:lstStyle/>
                    <a:p>
                      <a:pPr algn="ctr"/>
                      <a:r>
                        <a:rPr lang="en-US" altLang="zh-CN" dirty="0" smtClean="0"/>
                        <a:t>Hot</a:t>
                      </a:r>
                      <a:endParaRPr lang="zh-CN" altLang="en-US" dirty="0"/>
                    </a:p>
                  </a:txBody>
                  <a:tcPr/>
                </a:tc>
                <a:tc>
                  <a:txBody>
                    <a:bodyPr/>
                    <a:lstStyle/>
                    <a:p>
                      <a:pPr algn="ctr"/>
                      <a:r>
                        <a:rPr lang="en-US" altLang="zh-CN" dirty="0" smtClean="0"/>
                        <a:t>Cold</a:t>
                      </a:r>
                      <a:endParaRPr lang="zh-CN" altLang="en-US" dirty="0"/>
                    </a:p>
                  </a:txBody>
                  <a:tcPr/>
                </a:tc>
                <a:tc>
                  <a:txBody>
                    <a:bodyPr/>
                    <a:lstStyle/>
                    <a:p>
                      <a:pPr algn="ctr"/>
                      <a:r>
                        <a:rPr lang="en-US" altLang="zh-CN" dirty="0" smtClean="0"/>
                        <a:t>Warm</a:t>
                      </a:r>
                      <a:endParaRPr lang="zh-CN" altLang="en-US" dirty="0"/>
                    </a:p>
                  </a:txBody>
                  <a:tcPr/>
                </a:tc>
                <a:extLst>
                  <a:ext uri="{0D108BD9-81ED-4DB2-BD59-A6C34878D82A}">
                    <a16:rowId xmlns:a16="http://schemas.microsoft.com/office/drawing/2014/main" val="3417710425"/>
                  </a:ext>
                </a:extLst>
              </a:tr>
              <a:tr h="918210">
                <a:tc>
                  <a:txBody>
                    <a:bodyPr/>
                    <a:lstStyle/>
                    <a:p>
                      <a:pPr algn="ctr"/>
                      <a:r>
                        <a:rPr lang="en-US" altLang="zh-CN" dirty="0" smtClean="0"/>
                        <a:t>Hot</a:t>
                      </a:r>
                      <a:endParaRPr lang="zh-CN" altLang="en-US" dirty="0"/>
                    </a:p>
                  </a:txBody>
                  <a:tcPr/>
                </a:tc>
                <a:tc>
                  <a:txBody>
                    <a:bodyPr/>
                    <a:lstStyle/>
                    <a:p>
                      <a:pPr algn="ctr"/>
                      <a:r>
                        <a:rPr lang="en-US" altLang="zh-CN" dirty="0" smtClean="0"/>
                        <a:t>0.5</a:t>
                      </a:r>
                      <a:endParaRPr lang="zh-CN" altLang="en-US" dirty="0"/>
                    </a:p>
                  </a:txBody>
                  <a:tcPr/>
                </a:tc>
                <a:tc>
                  <a:txBody>
                    <a:bodyPr/>
                    <a:lstStyle/>
                    <a:p>
                      <a:pPr algn="ctr"/>
                      <a:r>
                        <a:rPr lang="en-US" altLang="zh-CN" dirty="0" smtClean="0"/>
                        <a:t>0.2</a:t>
                      </a:r>
                      <a:endParaRPr lang="zh-CN" altLang="en-US" dirty="0"/>
                    </a:p>
                  </a:txBody>
                  <a:tcPr/>
                </a:tc>
                <a:tc>
                  <a:txBody>
                    <a:bodyPr/>
                    <a:lstStyle/>
                    <a:p>
                      <a:pPr algn="ctr"/>
                      <a:r>
                        <a:rPr lang="en-US" altLang="zh-CN" dirty="0" smtClean="0"/>
                        <a:t>0.3</a:t>
                      </a:r>
                      <a:endParaRPr lang="zh-CN" altLang="en-US" dirty="0"/>
                    </a:p>
                  </a:txBody>
                  <a:tcPr/>
                </a:tc>
                <a:extLst>
                  <a:ext uri="{0D108BD9-81ED-4DB2-BD59-A6C34878D82A}">
                    <a16:rowId xmlns:a16="http://schemas.microsoft.com/office/drawing/2014/main" val="288189462"/>
                  </a:ext>
                </a:extLst>
              </a:tr>
              <a:tr h="918210">
                <a:tc>
                  <a:txBody>
                    <a:bodyPr/>
                    <a:lstStyle/>
                    <a:p>
                      <a:pPr algn="ctr"/>
                      <a:r>
                        <a:rPr lang="en-US" altLang="zh-CN" dirty="0" smtClean="0"/>
                        <a:t>Cold</a:t>
                      </a:r>
                      <a:endParaRPr lang="zh-CN" altLang="en-US" dirty="0"/>
                    </a:p>
                  </a:txBody>
                  <a:tcPr/>
                </a:tc>
                <a:tc>
                  <a:txBody>
                    <a:bodyPr/>
                    <a:lstStyle/>
                    <a:p>
                      <a:pPr algn="ctr"/>
                      <a:r>
                        <a:rPr lang="en-US" altLang="zh-CN" dirty="0" smtClean="0"/>
                        <a:t>0.2</a:t>
                      </a:r>
                      <a:endParaRPr lang="zh-CN" altLang="en-US" dirty="0"/>
                    </a:p>
                  </a:txBody>
                  <a:tcPr/>
                </a:tc>
                <a:tc>
                  <a:txBody>
                    <a:bodyPr/>
                    <a:lstStyle/>
                    <a:p>
                      <a:pPr algn="ctr"/>
                      <a:r>
                        <a:rPr lang="en-US" altLang="zh-CN" dirty="0" smtClean="0"/>
                        <a:t>0.5</a:t>
                      </a:r>
                      <a:endParaRPr lang="zh-CN" altLang="en-US" dirty="0"/>
                    </a:p>
                  </a:txBody>
                  <a:tcPr/>
                </a:tc>
                <a:tc>
                  <a:txBody>
                    <a:bodyPr/>
                    <a:lstStyle/>
                    <a:p>
                      <a:pPr algn="ctr"/>
                      <a:r>
                        <a:rPr lang="en-US" altLang="zh-CN" dirty="0" smtClean="0"/>
                        <a:t>0.3</a:t>
                      </a:r>
                      <a:endParaRPr lang="zh-CN" altLang="en-US" dirty="0"/>
                    </a:p>
                  </a:txBody>
                  <a:tcPr/>
                </a:tc>
                <a:extLst>
                  <a:ext uri="{0D108BD9-81ED-4DB2-BD59-A6C34878D82A}">
                    <a16:rowId xmlns:a16="http://schemas.microsoft.com/office/drawing/2014/main" val="4256628941"/>
                  </a:ext>
                </a:extLst>
              </a:tr>
              <a:tr h="918210">
                <a:tc>
                  <a:txBody>
                    <a:bodyPr/>
                    <a:lstStyle/>
                    <a:p>
                      <a:pPr algn="ctr"/>
                      <a:r>
                        <a:rPr lang="en-US" altLang="zh-CN" dirty="0" smtClean="0"/>
                        <a:t>Warm</a:t>
                      </a:r>
                      <a:endParaRPr lang="zh-CN" altLang="en-US" dirty="0"/>
                    </a:p>
                  </a:txBody>
                  <a:tcPr/>
                </a:tc>
                <a:tc>
                  <a:txBody>
                    <a:bodyPr/>
                    <a:lstStyle/>
                    <a:p>
                      <a:pPr algn="ctr"/>
                      <a:r>
                        <a:rPr lang="en-US" altLang="zh-CN" dirty="0" smtClean="0"/>
                        <a:t>0.3</a:t>
                      </a:r>
                      <a:endParaRPr lang="zh-CN" altLang="en-US" dirty="0"/>
                    </a:p>
                  </a:txBody>
                  <a:tcPr/>
                </a:tc>
                <a:tc>
                  <a:txBody>
                    <a:bodyPr/>
                    <a:lstStyle/>
                    <a:p>
                      <a:pPr algn="ctr"/>
                      <a:r>
                        <a:rPr lang="en-US" altLang="zh-CN" dirty="0" smtClean="0"/>
                        <a:t>0.1</a:t>
                      </a:r>
                      <a:endParaRPr lang="zh-CN" altLang="en-US" dirty="0"/>
                    </a:p>
                  </a:txBody>
                  <a:tcPr/>
                </a:tc>
                <a:tc>
                  <a:txBody>
                    <a:bodyPr/>
                    <a:lstStyle/>
                    <a:p>
                      <a:pPr algn="ctr"/>
                      <a:r>
                        <a:rPr lang="en-US" altLang="zh-CN" dirty="0" smtClean="0"/>
                        <a:t>0.6</a:t>
                      </a:r>
                      <a:endParaRPr lang="zh-CN" altLang="en-US" dirty="0"/>
                    </a:p>
                  </a:txBody>
                  <a:tcPr/>
                </a:tc>
                <a:extLst>
                  <a:ext uri="{0D108BD9-81ED-4DB2-BD59-A6C34878D82A}">
                    <a16:rowId xmlns:a16="http://schemas.microsoft.com/office/drawing/2014/main" val="1663414643"/>
                  </a:ext>
                </a:extLst>
              </a:tr>
            </a:tbl>
          </a:graphicData>
        </a:graphic>
      </p:graphicFrame>
      <p:pic>
        <p:nvPicPr>
          <p:cNvPr id="9" name="图片 8"/>
          <p:cNvPicPr>
            <a:picLocks noChangeAspect="1"/>
          </p:cNvPicPr>
          <p:nvPr/>
        </p:nvPicPr>
        <p:blipFill rotWithShape="1">
          <a:blip r:embed="rId3"/>
          <a:srcRect l="36721" t="40510" r="52100" b="52026"/>
          <a:stretch/>
        </p:blipFill>
        <p:spPr>
          <a:xfrm>
            <a:off x="2772294" y="360064"/>
            <a:ext cx="3396909" cy="1275695"/>
          </a:xfrm>
          <a:prstGeom prst="rect">
            <a:avLst/>
          </a:prstGeom>
        </p:spPr>
      </p:pic>
      <p:pic>
        <p:nvPicPr>
          <p:cNvPr id="8" name="图片 7"/>
          <p:cNvPicPr>
            <a:picLocks noChangeAspect="1"/>
          </p:cNvPicPr>
          <p:nvPr/>
        </p:nvPicPr>
        <p:blipFill>
          <a:blip r:embed="rId4"/>
          <a:stretch>
            <a:fillRect/>
          </a:stretch>
        </p:blipFill>
        <p:spPr>
          <a:xfrm>
            <a:off x="592088" y="2016760"/>
            <a:ext cx="3624312" cy="3493514"/>
          </a:xfrm>
          <a:prstGeom prst="rect">
            <a:avLst/>
          </a:prstGeom>
        </p:spPr>
      </p:pic>
      <p:sp>
        <p:nvSpPr>
          <p:cNvPr id="17" name="文本框 16"/>
          <p:cNvSpPr txBox="1"/>
          <p:nvPr/>
        </p:nvSpPr>
        <p:spPr>
          <a:xfrm>
            <a:off x="109488" y="4582160"/>
            <a:ext cx="487680" cy="369332"/>
          </a:xfrm>
          <a:prstGeom prst="rect">
            <a:avLst/>
          </a:prstGeom>
          <a:noFill/>
        </p:spPr>
        <p:txBody>
          <a:bodyPr wrap="square" rtlCol="0">
            <a:spAutoFit/>
          </a:bodyPr>
          <a:lstStyle/>
          <a:p>
            <a:r>
              <a:rPr lang="en-US" altLang="zh-CN" dirty="0" smtClean="0"/>
              <a:t>0.5</a:t>
            </a:r>
            <a:endParaRPr lang="zh-CN" altLang="en-US" dirty="0"/>
          </a:p>
        </p:txBody>
      </p:sp>
      <p:sp>
        <p:nvSpPr>
          <p:cNvPr id="20" name="文本框 19"/>
          <p:cNvSpPr txBox="1"/>
          <p:nvPr/>
        </p:nvSpPr>
        <p:spPr>
          <a:xfrm>
            <a:off x="1836421" y="3940294"/>
            <a:ext cx="487680" cy="369332"/>
          </a:xfrm>
          <a:prstGeom prst="rect">
            <a:avLst/>
          </a:prstGeom>
          <a:noFill/>
        </p:spPr>
        <p:txBody>
          <a:bodyPr wrap="square" rtlCol="0">
            <a:spAutoFit/>
          </a:bodyPr>
          <a:lstStyle/>
          <a:p>
            <a:r>
              <a:rPr lang="en-US" altLang="zh-CN" dirty="0" smtClean="0"/>
              <a:t>0.2</a:t>
            </a:r>
            <a:endParaRPr lang="zh-CN" altLang="en-US" dirty="0"/>
          </a:p>
        </p:txBody>
      </p:sp>
      <p:sp>
        <p:nvSpPr>
          <p:cNvPr id="21" name="文本框 20"/>
          <p:cNvSpPr txBox="1"/>
          <p:nvPr/>
        </p:nvSpPr>
        <p:spPr>
          <a:xfrm>
            <a:off x="592088" y="3484871"/>
            <a:ext cx="487680" cy="369332"/>
          </a:xfrm>
          <a:prstGeom prst="rect">
            <a:avLst/>
          </a:prstGeom>
          <a:noFill/>
        </p:spPr>
        <p:txBody>
          <a:bodyPr wrap="square" rtlCol="0">
            <a:spAutoFit/>
          </a:bodyPr>
          <a:lstStyle/>
          <a:p>
            <a:r>
              <a:rPr lang="en-US" altLang="zh-CN" dirty="0" smtClean="0"/>
              <a:t>0.2</a:t>
            </a:r>
            <a:endParaRPr lang="zh-CN" altLang="en-US" dirty="0"/>
          </a:p>
        </p:txBody>
      </p:sp>
      <p:sp>
        <p:nvSpPr>
          <p:cNvPr id="22" name="文本框 21"/>
          <p:cNvSpPr txBox="1"/>
          <p:nvPr/>
        </p:nvSpPr>
        <p:spPr>
          <a:xfrm>
            <a:off x="2070101" y="4797297"/>
            <a:ext cx="487680" cy="369332"/>
          </a:xfrm>
          <a:prstGeom prst="rect">
            <a:avLst/>
          </a:prstGeom>
          <a:noFill/>
        </p:spPr>
        <p:txBody>
          <a:bodyPr wrap="square" rtlCol="0">
            <a:spAutoFit/>
          </a:bodyPr>
          <a:lstStyle/>
          <a:p>
            <a:r>
              <a:rPr lang="en-US" altLang="zh-CN" dirty="0" smtClean="0"/>
              <a:t>0.3</a:t>
            </a:r>
            <a:endParaRPr lang="zh-CN" altLang="en-US" dirty="0"/>
          </a:p>
        </p:txBody>
      </p:sp>
      <p:sp>
        <p:nvSpPr>
          <p:cNvPr id="23" name="文本框 22"/>
          <p:cNvSpPr txBox="1"/>
          <p:nvPr/>
        </p:nvSpPr>
        <p:spPr>
          <a:xfrm>
            <a:off x="2260618" y="5469634"/>
            <a:ext cx="487680" cy="369332"/>
          </a:xfrm>
          <a:prstGeom prst="rect">
            <a:avLst/>
          </a:prstGeom>
          <a:noFill/>
        </p:spPr>
        <p:txBody>
          <a:bodyPr wrap="square" rtlCol="0">
            <a:spAutoFit/>
          </a:bodyPr>
          <a:lstStyle/>
          <a:p>
            <a:r>
              <a:rPr lang="en-US" altLang="zh-CN" dirty="0" smtClean="0"/>
              <a:t>0.3</a:t>
            </a:r>
            <a:endParaRPr lang="zh-CN" altLang="en-US" dirty="0"/>
          </a:p>
        </p:txBody>
      </p:sp>
      <p:sp>
        <p:nvSpPr>
          <p:cNvPr id="24" name="文本框 23"/>
          <p:cNvSpPr txBox="1"/>
          <p:nvPr/>
        </p:nvSpPr>
        <p:spPr>
          <a:xfrm>
            <a:off x="3680461" y="3483848"/>
            <a:ext cx="487680" cy="369332"/>
          </a:xfrm>
          <a:prstGeom prst="rect">
            <a:avLst/>
          </a:prstGeom>
          <a:noFill/>
        </p:spPr>
        <p:txBody>
          <a:bodyPr wrap="square" rtlCol="0">
            <a:spAutoFit/>
          </a:bodyPr>
          <a:lstStyle/>
          <a:p>
            <a:r>
              <a:rPr lang="en-US" altLang="zh-CN" dirty="0" smtClean="0"/>
              <a:t>0.1</a:t>
            </a:r>
            <a:endParaRPr lang="zh-CN" altLang="en-US" dirty="0"/>
          </a:p>
        </p:txBody>
      </p:sp>
      <p:sp>
        <p:nvSpPr>
          <p:cNvPr id="25" name="文本框 24"/>
          <p:cNvSpPr txBox="1"/>
          <p:nvPr/>
        </p:nvSpPr>
        <p:spPr>
          <a:xfrm>
            <a:off x="2989589" y="3668514"/>
            <a:ext cx="487680" cy="369332"/>
          </a:xfrm>
          <a:prstGeom prst="rect">
            <a:avLst/>
          </a:prstGeom>
          <a:noFill/>
        </p:spPr>
        <p:txBody>
          <a:bodyPr wrap="square" rtlCol="0">
            <a:spAutoFit/>
          </a:bodyPr>
          <a:lstStyle/>
          <a:p>
            <a:r>
              <a:rPr lang="en-US" altLang="zh-CN" dirty="0" smtClean="0"/>
              <a:t>0.3</a:t>
            </a:r>
            <a:endParaRPr lang="zh-CN" altLang="en-US" dirty="0"/>
          </a:p>
        </p:txBody>
      </p:sp>
      <p:sp>
        <p:nvSpPr>
          <p:cNvPr id="26" name="文本框 25"/>
          <p:cNvSpPr txBox="1"/>
          <p:nvPr/>
        </p:nvSpPr>
        <p:spPr>
          <a:xfrm>
            <a:off x="4030714" y="4766826"/>
            <a:ext cx="487680" cy="369332"/>
          </a:xfrm>
          <a:prstGeom prst="rect">
            <a:avLst/>
          </a:prstGeom>
          <a:noFill/>
        </p:spPr>
        <p:txBody>
          <a:bodyPr wrap="square" rtlCol="0">
            <a:spAutoFit/>
          </a:bodyPr>
          <a:lstStyle/>
          <a:p>
            <a:r>
              <a:rPr lang="en-US" altLang="zh-CN" dirty="0" smtClean="0"/>
              <a:t>0.6</a:t>
            </a:r>
            <a:endParaRPr lang="zh-CN" altLang="en-US" dirty="0"/>
          </a:p>
        </p:txBody>
      </p:sp>
      <p:sp>
        <p:nvSpPr>
          <p:cNvPr id="27" name="文本框 26"/>
          <p:cNvSpPr txBox="1"/>
          <p:nvPr/>
        </p:nvSpPr>
        <p:spPr>
          <a:xfrm>
            <a:off x="2313941" y="1738114"/>
            <a:ext cx="487680" cy="369332"/>
          </a:xfrm>
          <a:prstGeom prst="rect">
            <a:avLst/>
          </a:prstGeom>
          <a:noFill/>
        </p:spPr>
        <p:txBody>
          <a:bodyPr wrap="square" rtlCol="0">
            <a:spAutoFit/>
          </a:bodyPr>
          <a:lstStyle/>
          <a:p>
            <a:r>
              <a:rPr lang="en-US" altLang="zh-CN" dirty="0" smtClean="0"/>
              <a:t>0.5</a:t>
            </a:r>
            <a:endParaRPr lang="zh-CN" altLang="en-US" dirty="0"/>
          </a:p>
        </p:txBody>
      </p:sp>
      <p:sp>
        <p:nvSpPr>
          <p:cNvPr id="11" name="文本框 10"/>
          <p:cNvSpPr txBox="1"/>
          <p:nvPr/>
        </p:nvSpPr>
        <p:spPr>
          <a:xfrm>
            <a:off x="6791960" y="1461115"/>
            <a:ext cx="444232" cy="646331"/>
          </a:xfrm>
          <a:prstGeom prst="rect">
            <a:avLst/>
          </a:prstGeom>
          <a:noFill/>
        </p:spPr>
        <p:txBody>
          <a:bodyPr wrap="square" rtlCol="0">
            <a:spAutoFit/>
          </a:bodyPr>
          <a:lstStyle/>
          <a:p>
            <a:r>
              <a:rPr lang="en-US" altLang="zh-CN" sz="3600" b="1" dirty="0" smtClean="0"/>
              <a:t>M</a:t>
            </a:r>
            <a:endParaRPr lang="zh-CN" altLang="en-US" sz="3600" b="1" dirty="0"/>
          </a:p>
        </p:txBody>
      </p:sp>
      <p:sp>
        <p:nvSpPr>
          <p:cNvPr id="28" name="文本框 27"/>
          <p:cNvSpPr txBox="1"/>
          <p:nvPr/>
        </p:nvSpPr>
        <p:spPr>
          <a:xfrm>
            <a:off x="5496560" y="6045190"/>
            <a:ext cx="2267952" cy="400110"/>
          </a:xfrm>
          <a:prstGeom prst="rect">
            <a:avLst/>
          </a:prstGeom>
          <a:noFill/>
        </p:spPr>
        <p:txBody>
          <a:bodyPr wrap="square" rtlCol="0">
            <a:spAutoFit/>
          </a:bodyPr>
          <a:lstStyle/>
          <a:p>
            <a:r>
              <a:rPr lang="en-US" altLang="zh-CN" sz="2000" b="1" dirty="0" smtClean="0"/>
              <a:t>S={Hot, Cold, Warm}</a:t>
            </a:r>
            <a:endParaRPr lang="zh-CN" altLang="en-US" sz="2000" b="1" dirty="0"/>
          </a:p>
        </p:txBody>
      </p:sp>
    </p:spTree>
    <p:extLst>
      <p:ext uri="{BB962C8B-B14F-4D97-AF65-F5344CB8AC3E}">
        <p14:creationId xmlns:p14="http://schemas.microsoft.com/office/powerpoint/2010/main" val="35099934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0"/>
            <a:ext cx="3332480" cy="461665"/>
            <a:chOff x="0" y="0"/>
            <a:chExt cx="3332480" cy="461665"/>
          </a:xfrm>
        </p:grpSpPr>
        <p:sp>
          <p:nvSpPr>
            <p:cNvPr id="18" name="文本框 17"/>
            <p:cNvSpPr txBox="1"/>
            <p:nvPr/>
          </p:nvSpPr>
          <p:spPr>
            <a:xfrm>
              <a:off x="0" y="0"/>
              <a:ext cx="3332480" cy="461665"/>
            </a:xfrm>
            <a:prstGeom prst="rect">
              <a:avLst/>
            </a:prstGeom>
            <a:noFill/>
          </p:spPr>
          <p:txBody>
            <a:bodyPr wrap="square" rtlCol="0">
              <a:spAutoFit/>
            </a:bodyPr>
            <a:lstStyle/>
            <a:p>
              <a:r>
                <a:rPr lang="en-US" altLang="zh-CN" sz="2400" b="1" dirty="0" smtClean="0">
                  <a:solidFill>
                    <a:schemeClr val="bg1">
                      <a:lumMod val="75000"/>
                    </a:schemeClr>
                  </a:solidFill>
                </a:rPr>
                <a:t>Hidden Markov Model</a:t>
              </a:r>
              <a:endParaRPr lang="zh-CN" altLang="en-US" sz="1350" b="1" dirty="0">
                <a:solidFill>
                  <a:schemeClr val="bg1">
                    <a:lumMod val="75000"/>
                  </a:schemeClr>
                </a:solidFill>
              </a:endParaRPr>
            </a:p>
          </p:txBody>
        </p:sp>
        <p:cxnSp>
          <p:nvCxnSpPr>
            <p:cNvPr id="19" name="直接连接符 1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8" name="图片 27"/>
          <p:cNvPicPr>
            <a:picLocks noChangeAspect="1"/>
          </p:cNvPicPr>
          <p:nvPr/>
        </p:nvPicPr>
        <p:blipFill rotWithShape="1">
          <a:blip r:embed="rId4"/>
          <a:srcRect l="56453" t="40510" r="32368" b="52142"/>
          <a:stretch/>
        </p:blipFill>
        <p:spPr>
          <a:xfrm>
            <a:off x="5661059" y="843328"/>
            <a:ext cx="3238582" cy="1187177"/>
          </a:xfrm>
          <a:prstGeom prst="rect">
            <a:avLst/>
          </a:prstGeom>
        </p:spPr>
      </p:pic>
      <p:grpSp>
        <p:nvGrpSpPr>
          <p:cNvPr id="29" name="组合 28"/>
          <p:cNvGrpSpPr/>
          <p:nvPr/>
        </p:nvGrpSpPr>
        <p:grpSpPr>
          <a:xfrm>
            <a:off x="500782" y="597789"/>
            <a:ext cx="4732020" cy="1680539"/>
            <a:chOff x="4191000" y="2791886"/>
            <a:chExt cx="4732020" cy="1680539"/>
          </a:xfrm>
        </p:grpSpPr>
        <p:sp>
          <p:nvSpPr>
            <p:cNvPr id="30" name="文本框 29"/>
            <p:cNvSpPr txBox="1"/>
            <p:nvPr/>
          </p:nvSpPr>
          <p:spPr>
            <a:xfrm>
              <a:off x="4191000" y="3105149"/>
              <a:ext cx="1638300" cy="954107"/>
            </a:xfrm>
            <a:prstGeom prst="rect">
              <a:avLst/>
            </a:prstGeom>
            <a:noFill/>
            <a:ln>
              <a:solidFill>
                <a:schemeClr val="tx1">
                  <a:lumMod val="95000"/>
                  <a:lumOff val="5000"/>
                </a:schemeClr>
              </a:solidFill>
            </a:ln>
          </p:spPr>
          <p:txBody>
            <a:bodyPr wrap="square" rtlCol="0">
              <a:spAutoFit/>
            </a:bodyPr>
            <a:lstStyle/>
            <a:p>
              <a:r>
                <a:rPr lang="en-US" altLang="zh-CN" sz="1400" b="1" dirty="0"/>
                <a:t>God’s mood : Good</a:t>
              </a:r>
            </a:p>
            <a:p>
              <a:r>
                <a:rPr lang="en-US" altLang="zh-CN" sz="1400" b="1" dirty="0"/>
                <a:t>-----------------</a:t>
              </a:r>
            </a:p>
            <a:p>
              <a:r>
                <a:rPr lang="en-US" altLang="zh-CN" sz="1400" b="1" dirty="0"/>
                <a:t>Sunny : 0.8</a:t>
              </a:r>
            </a:p>
            <a:p>
              <a:r>
                <a:rPr lang="en-US" altLang="zh-CN" sz="1400" b="1" dirty="0"/>
                <a:t>Rainy :0.2</a:t>
              </a:r>
            </a:p>
          </p:txBody>
        </p:sp>
        <p:sp>
          <p:nvSpPr>
            <p:cNvPr id="31" name="文本框 30"/>
            <p:cNvSpPr txBox="1"/>
            <p:nvPr/>
          </p:nvSpPr>
          <p:spPr>
            <a:xfrm>
              <a:off x="7284720" y="3105150"/>
              <a:ext cx="1638300" cy="954107"/>
            </a:xfrm>
            <a:prstGeom prst="rect">
              <a:avLst/>
            </a:prstGeom>
            <a:noFill/>
            <a:ln>
              <a:solidFill>
                <a:schemeClr val="tx1">
                  <a:lumMod val="95000"/>
                  <a:lumOff val="5000"/>
                </a:schemeClr>
              </a:solidFill>
            </a:ln>
          </p:spPr>
          <p:txBody>
            <a:bodyPr wrap="square" rtlCol="0">
              <a:spAutoFit/>
            </a:bodyPr>
            <a:lstStyle/>
            <a:p>
              <a:r>
                <a:rPr lang="en-US" altLang="zh-CN" sz="1400" b="1" dirty="0"/>
                <a:t>God’s mood : Bad</a:t>
              </a:r>
            </a:p>
            <a:p>
              <a:r>
                <a:rPr lang="en-US" altLang="zh-CN" sz="1400" b="1" dirty="0"/>
                <a:t>-----------------</a:t>
              </a:r>
            </a:p>
            <a:p>
              <a:r>
                <a:rPr lang="en-US" altLang="zh-CN" sz="1400" b="1" dirty="0"/>
                <a:t>Sunny : 0.2</a:t>
              </a:r>
            </a:p>
            <a:p>
              <a:r>
                <a:rPr lang="en-US" altLang="zh-CN" sz="1400" b="1" dirty="0"/>
                <a:t>Rainy :0.8</a:t>
              </a:r>
              <a:endParaRPr lang="zh-CN" altLang="en-US" sz="1400" b="1" dirty="0"/>
            </a:p>
          </p:txBody>
        </p:sp>
        <p:sp>
          <p:nvSpPr>
            <p:cNvPr id="32" name="下弧形箭头 31"/>
            <p:cNvSpPr/>
            <p:nvPr/>
          </p:nvSpPr>
          <p:spPr>
            <a:xfrm>
              <a:off x="7760423" y="4059256"/>
              <a:ext cx="686894"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3" name="下弧形箭头 32"/>
            <p:cNvSpPr/>
            <p:nvPr/>
          </p:nvSpPr>
          <p:spPr>
            <a:xfrm>
              <a:off x="4666703" y="4058188"/>
              <a:ext cx="686894"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4" name="下弧形箭头 33"/>
            <p:cNvSpPr/>
            <p:nvPr/>
          </p:nvSpPr>
          <p:spPr>
            <a:xfrm>
              <a:off x="5829301" y="3455671"/>
              <a:ext cx="1539239" cy="512771"/>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5" name="下弧形箭头 34"/>
            <p:cNvSpPr/>
            <p:nvPr/>
          </p:nvSpPr>
          <p:spPr>
            <a:xfrm rot="10800000">
              <a:off x="5787391" y="2791886"/>
              <a:ext cx="1539239" cy="512771"/>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36" name="文本框 35"/>
          <p:cNvSpPr txBox="1"/>
          <p:nvPr/>
        </p:nvSpPr>
        <p:spPr>
          <a:xfrm>
            <a:off x="428191" y="2522413"/>
            <a:ext cx="4877202" cy="707886"/>
          </a:xfrm>
          <a:prstGeom prst="rect">
            <a:avLst/>
          </a:prstGeom>
          <a:noFill/>
        </p:spPr>
        <p:txBody>
          <a:bodyPr wrap="square" rtlCol="0">
            <a:spAutoFit/>
          </a:bodyPr>
          <a:lstStyle/>
          <a:p>
            <a:r>
              <a:rPr lang="en-US" altLang="zh-CN" sz="2000" b="1" dirty="0" smtClean="0"/>
              <a:t>S={God’s in good mood, God’s in bad mood}</a:t>
            </a:r>
          </a:p>
          <a:p>
            <a:r>
              <a:rPr lang="en-US" altLang="zh-CN" sz="2000" b="1" dirty="0" smtClean="0"/>
              <a:t>O={Sunny, Rainy}</a:t>
            </a:r>
            <a:endParaRPr lang="zh-CN" altLang="en-US" sz="2000" b="1" dirty="0"/>
          </a:p>
        </p:txBody>
      </p:sp>
      <p:graphicFrame>
        <p:nvGraphicFramePr>
          <p:cNvPr id="37" name="表格 36"/>
          <p:cNvGraphicFramePr>
            <a:graphicFrameLocks noGrp="1"/>
          </p:cNvGraphicFramePr>
          <p:nvPr>
            <p:extLst>
              <p:ext uri="{D42A27DB-BD31-4B8C-83A1-F6EECF244321}">
                <p14:modId xmlns:p14="http://schemas.microsoft.com/office/powerpoint/2010/main" val="2383658862"/>
              </p:ext>
            </p:extLst>
          </p:nvPr>
        </p:nvGraphicFramePr>
        <p:xfrm>
          <a:off x="428191" y="3955000"/>
          <a:ext cx="2548176" cy="2126835"/>
        </p:xfrm>
        <a:graphic>
          <a:graphicData uri="http://schemas.openxmlformats.org/drawingml/2006/table">
            <a:tbl>
              <a:tblPr firstRow="1" bandRow="1">
                <a:tableStyleId>{5C22544A-7EE6-4342-B048-85BDC9FD1C3A}</a:tableStyleId>
              </a:tblPr>
              <a:tblGrid>
                <a:gridCol w="849392">
                  <a:extLst>
                    <a:ext uri="{9D8B030D-6E8A-4147-A177-3AD203B41FA5}">
                      <a16:colId xmlns:a16="http://schemas.microsoft.com/office/drawing/2014/main" val="3341007372"/>
                    </a:ext>
                  </a:extLst>
                </a:gridCol>
                <a:gridCol w="849392">
                  <a:extLst>
                    <a:ext uri="{9D8B030D-6E8A-4147-A177-3AD203B41FA5}">
                      <a16:colId xmlns:a16="http://schemas.microsoft.com/office/drawing/2014/main" val="417711698"/>
                    </a:ext>
                  </a:extLst>
                </a:gridCol>
                <a:gridCol w="849392">
                  <a:extLst>
                    <a:ext uri="{9D8B030D-6E8A-4147-A177-3AD203B41FA5}">
                      <a16:colId xmlns:a16="http://schemas.microsoft.com/office/drawing/2014/main" val="2560463276"/>
                    </a:ext>
                  </a:extLst>
                </a:gridCol>
              </a:tblGrid>
              <a:tr h="708945">
                <a:tc>
                  <a:txBody>
                    <a:bodyPr/>
                    <a:lstStyle/>
                    <a:p>
                      <a:pPr algn="ctr"/>
                      <a:endParaRPr lang="zh-CN" altLang="en-US" sz="1900" dirty="0">
                        <a:solidFill>
                          <a:srgbClr val="FF0000"/>
                        </a:solidFill>
                      </a:endParaRPr>
                    </a:p>
                  </a:txBody>
                  <a:tcPr marL="91724" marR="91724" marT="45861" marB="45861"/>
                </a:tc>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Bad</a:t>
                      </a:r>
                      <a:endParaRPr lang="zh-CN" altLang="en-US" sz="1900" dirty="0"/>
                    </a:p>
                  </a:txBody>
                  <a:tcPr marL="91724" marR="91724" marT="45861" marB="45861"/>
                </a:tc>
                <a:extLst>
                  <a:ext uri="{0D108BD9-81ED-4DB2-BD59-A6C34878D82A}">
                    <a16:rowId xmlns:a16="http://schemas.microsoft.com/office/drawing/2014/main" val="3417710425"/>
                  </a:ext>
                </a:extLst>
              </a:tr>
              <a:tr h="708945">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0.4</a:t>
                      </a:r>
                      <a:endParaRPr lang="zh-CN" altLang="en-US" sz="1900" dirty="0"/>
                    </a:p>
                  </a:txBody>
                  <a:tcPr marL="91724" marR="91724" marT="45861" marB="45861"/>
                </a:tc>
                <a:tc>
                  <a:txBody>
                    <a:bodyPr/>
                    <a:lstStyle/>
                    <a:p>
                      <a:pPr algn="ctr"/>
                      <a:r>
                        <a:rPr lang="en-US" altLang="zh-CN" sz="1900" dirty="0" smtClean="0"/>
                        <a:t>0.6</a:t>
                      </a:r>
                      <a:endParaRPr lang="zh-CN" altLang="en-US" sz="1900" dirty="0"/>
                    </a:p>
                  </a:txBody>
                  <a:tcPr marL="91724" marR="91724" marT="45861" marB="45861"/>
                </a:tc>
                <a:extLst>
                  <a:ext uri="{0D108BD9-81ED-4DB2-BD59-A6C34878D82A}">
                    <a16:rowId xmlns:a16="http://schemas.microsoft.com/office/drawing/2014/main" val="288189462"/>
                  </a:ext>
                </a:extLst>
              </a:tr>
              <a:tr h="708945">
                <a:tc>
                  <a:txBody>
                    <a:bodyPr/>
                    <a:lstStyle/>
                    <a:p>
                      <a:pPr algn="ctr"/>
                      <a:r>
                        <a:rPr lang="en-US" altLang="zh-CN" sz="1900" dirty="0" smtClean="0"/>
                        <a:t>Bad</a:t>
                      </a:r>
                      <a:endParaRPr lang="zh-CN" altLang="en-US" sz="1900" dirty="0"/>
                    </a:p>
                  </a:txBody>
                  <a:tcPr marL="91724" marR="91724" marT="45861" marB="45861"/>
                </a:tc>
                <a:tc>
                  <a:txBody>
                    <a:bodyPr/>
                    <a:lstStyle/>
                    <a:p>
                      <a:pPr algn="ctr"/>
                      <a:r>
                        <a:rPr lang="en-US" altLang="zh-CN" sz="1900" dirty="0" smtClean="0"/>
                        <a:t>0.4</a:t>
                      </a:r>
                      <a:endParaRPr lang="zh-CN" altLang="en-US" sz="1900" dirty="0"/>
                    </a:p>
                  </a:txBody>
                  <a:tcPr marL="91724" marR="91724" marT="45861" marB="45861"/>
                </a:tc>
                <a:tc>
                  <a:txBody>
                    <a:bodyPr/>
                    <a:lstStyle/>
                    <a:p>
                      <a:pPr algn="ctr"/>
                      <a:r>
                        <a:rPr lang="en-US" altLang="zh-CN" sz="1900" dirty="0" smtClean="0"/>
                        <a:t>0.6</a:t>
                      </a:r>
                      <a:endParaRPr lang="zh-CN" altLang="en-US" sz="1900" dirty="0"/>
                    </a:p>
                  </a:txBody>
                  <a:tcPr marL="91724" marR="91724" marT="45861" marB="45861"/>
                </a:tc>
                <a:extLst>
                  <a:ext uri="{0D108BD9-81ED-4DB2-BD59-A6C34878D82A}">
                    <a16:rowId xmlns:a16="http://schemas.microsoft.com/office/drawing/2014/main" val="4256628941"/>
                  </a:ext>
                </a:extLst>
              </a:tr>
            </a:tbl>
          </a:graphicData>
        </a:graphic>
      </p:graphicFrame>
      <p:sp>
        <p:nvSpPr>
          <p:cNvPr id="38" name="文本框 37"/>
          <p:cNvSpPr txBox="1"/>
          <p:nvPr/>
        </p:nvSpPr>
        <p:spPr>
          <a:xfrm>
            <a:off x="1500594" y="2030505"/>
            <a:ext cx="596579" cy="369332"/>
          </a:xfrm>
          <a:prstGeom prst="rect">
            <a:avLst/>
          </a:prstGeom>
          <a:noFill/>
        </p:spPr>
        <p:txBody>
          <a:bodyPr wrap="square" rtlCol="0">
            <a:spAutoFit/>
          </a:bodyPr>
          <a:lstStyle/>
          <a:p>
            <a:r>
              <a:rPr lang="en-US" altLang="zh-CN" dirty="0" smtClean="0"/>
              <a:t>0.4</a:t>
            </a:r>
            <a:endParaRPr lang="zh-CN" altLang="en-US" dirty="0"/>
          </a:p>
        </p:txBody>
      </p:sp>
      <p:sp>
        <p:nvSpPr>
          <p:cNvPr id="39" name="文本框 38"/>
          <p:cNvSpPr txBox="1"/>
          <p:nvPr/>
        </p:nvSpPr>
        <p:spPr>
          <a:xfrm>
            <a:off x="2638987" y="597788"/>
            <a:ext cx="596579" cy="369332"/>
          </a:xfrm>
          <a:prstGeom prst="rect">
            <a:avLst/>
          </a:prstGeom>
          <a:noFill/>
        </p:spPr>
        <p:txBody>
          <a:bodyPr wrap="square" rtlCol="0">
            <a:spAutoFit/>
          </a:bodyPr>
          <a:lstStyle/>
          <a:p>
            <a:r>
              <a:rPr lang="en-US" altLang="zh-CN" dirty="0" smtClean="0"/>
              <a:t>0.4</a:t>
            </a:r>
            <a:endParaRPr lang="zh-CN" altLang="en-US" dirty="0"/>
          </a:p>
        </p:txBody>
      </p:sp>
      <p:sp>
        <p:nvSpPr>
          <p:cNvPr id="40" name="文本框 39"/>
          <p:cNvSpPr txBox="1"/>
          <p:nvPr/>
        </p:nvSpPr>
        <p:spPr>
          <a:xfrm>
            <a:off x="2568502" y="1423837"/>
            <a:ext cx="596579" cy="369332"/>
          </a:xfrm>
          <a:prstGeom prst="rect">
            <a:avLst/>
          </a:prstGeom>
          <a:noFill/>
        </p:spPr>
        <p:txBody>
          <a:bodyPr wrap="square" rtlCol="0">
            <a:spAutoFit/>
          </a:bodyPr>
          <a:lstStyle/>
          <a:p>
            <a:r>
              <a:rPr lang="en-US" altLang="zh-CN" dirty="0" smtClean="0"/>
              <a:t>0.6</a:t>
            </a:r>
            <a:endParaRPr lang="zh-CN" altLang="en-US" dirty="0"/>
          </a:p>
        </p:txBody>
      </p:sp>
      <p:sp>
        <p:nvSpPr>
          <p:cNvPr id="41" name="文本框 40"/>
          <p:cNvSpPr txBox="1"/>
          <p:nvPr/>
        </p:nvSpPr>
        <p:spPr>
          <a:xfrm>
            <a:off x="4458809" y="2093663"/>
            <a:ext cx="596579" cy="369332"/>
          </a:xfrm>
          <a:prstGeom prst="rect">
            <a:avLst/>
          </a:prstGeom>
          <a:noFill/>
        </p:spPr>
        <p:txBody>
          <a:bodyPr wrap="square" rtlCol="0">
            <a:spAutoFit/>
          </a:bodyPr>
          <a:lstStyle/>
          <a:p>
            <a:r>
              <a:rPr lang="en-US" altLang="zh-CN" dirty="0" smtClean="0"/>
              <a:t>0.6</a:t>
            </a:r>
            <a:endParaRPr lang="zh-CN" altLang="en-US" dirty="0"/>
          </a:p>
        </p:txBody>
      </p:sp>
      <p:graphicFrame>
        <p:nvGraphicFramePr>
          <p:cNvPr id="42" name="表格 41"/>
          <p:cNvGraphicFramePr>
            <a:graphicFrameLocks noGrp="1"/>
          </p:cNvGraphicFramePr>
          <p:nvPr>
            <p:extLst>
              <p:ext uri="{D42A27DB-BD31-4B8C-83A1-F6EECF244321}">
                <p14:modId xmlns:p14="http://schemas.microsoft.com/office/powerpoint/2010/main" val="4172874351"/>
              </p:ext>
            </p:extLst>
          </p:nvPr>
        </p:nvGraphicFramePr>
        <p:xfrm>
          <a:off x="5055388" y="3982097"/>
          <a:ext cx="2651358" cy="2072640"/>
        </p:xfrm>
        <a:graphic>
          <a:graphicData uri="http://schemas.openxmlformats.org/drawingml/2006/table">
            <a:tbl>
              <a:tblPr firstRow="1" bandRow="1">
                <a:tableStyleId>{5C22544A-7EE6-4342-B048-85BDC9FD1C3A}</a:tableStyleId>
              </a:tblPr>
              <a:tblGrid>
                <a:gridCol w="883786">
                  <a:extLst>
                    <a:ext uri="{9D8B030D-6E8A-4147-A177-3AD203B41FA5}">
                      <a16:colId xmlns:a16="http://schemas.microsoft.com/office/drawing/2014/main" val="3341007372"/>
                    </a:ext>
                  </a:extLst>
                </a:gridCol>
                <a:gridCol w="883786">
                  <a:extLst>
                    <a:ext uri="{9D8B030D-6E8A-4147-A177-3AD203B41FA5}">
                      <a16:colId xmlns:a16="http://schemas.microsoft.com/office/drawing/2014/main" val="417711698"/>
                    </a:ext>
                  </a:extLst>
                </a:gridCol>
                <a:gridCol w="883786">
                  <a:extLst>
                    <a:ext uri="{9D8B030D-6E8A-4147-A177-3AD203B41FA5}">
                      <a16:colId xmlns:a16="http://schemas.microsoft.com/office/drawing/2014/main" val="2560463276"/>
                    </a:ext>
                  </a:extLst>
                </a:gridCol>
              </a:tblGrid>
              <a:tr h="744194">
                <a:tc>
                  <a:txBody>
                    <a:bodyPr/>
                    <a:lstStyle/>
                    <a:p>
                      <a:pPr algn="ctr"/>
                      <a:endParaRPr lang="zh-CN" altLang="en-US" sz="1900" dirty="0">
                        <a:solidFill>
                          <a:srgbClr val="FF0000"/>
                        </a:solidFill>
                      </a:endParaRPr>
                    </a:p>
                  </a:txBody>
                  <a:tcPr marL="91724" marR="91724" marT="45861" marB="45861"/>
                </a:tc>
                <a:tc>
                  <a:txBody>
                    <a:bodyPr/>
                    <a:lstStyle/>
                    <a:p>
                      <a:pPr algn="ctr"/>
                      <a:r>
                        <a:rPr lang="en-US" altLang="zh-CN" sz="1900" dirty="0" smtClean="0"/>
                        <a:t>Sunny</a:t>
                      </a:r>
                      <a:endParaRPr lang="zh-CN" altLang="en-US" sz="1900" dirty="0"/>
                    </a:p>
                  </a:txBody>
                  <a:tcPr marL="91724" marR="91724" marT="45861" marB="45861"/>
                </a:tc>
                <a:tc>
                  <a:txBody>
                    <a:bodyPr/>
                    <a:lstStyle/>
                    <a:p>
                      <a:pPr algn="ctr"/>
                      <a:r>
                        <a:rPr lang="en-US" altLang="zh-CN" sz="1900" dirty="0" smtClean="0"/>
                        <a:t>Rainy</a:t>
                      </a:r>
                      <a:endParaRPr lang="zh-CN" altLang="en-US" sz="1900" dirty="0"/>
                    </a:p>
                  </a:txBody>
                  <a:tcPr marL="91724" marR="91724" marT="45861" marB="45861"/>
                </a:tc>
                <a:extLst>
                  <a:ext uri="{0D108BD9-81ED-4DB2-BD59-A6C34878D82A}">
                    <a16:rowId xmlns:a16="http://schemas.microsoft.com/office/drawing/2014/main" val="3417710425"/>
                  </a:ext>
                </a:extLst>
              </a:tr>
              <a:tr h="664223">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0.8</a:t>
                      </a:r>
                      <a:endParaRPr lang="zh-CN" altLang="en-US" sz="1900" dirty="0"/>
                    </a:p>
                  </a:txBody>
                  <a:tcPr marL="91724" marR="91724" marT="45861" marB="45861"/>
                </a:tc>
                <a:tc>
                  <a:txBody>
                    <a:bodyPr/>
                    <a:lstStyle/>
                    <a:p>
                      <a:pPr algn="ctr"/>
                      <a:r>
                        <a:rPr lang="en-US" altLang="zh-CN" sz="1900" dirty="0" smtClean="0"/>
                        <a:t>0.2</a:t>
                      </a:r>
                      <a:endParaRPr lang="zh-CN" altLang="en-US" sz="1900" dirty="0"/>
                    </a:p>
                  </a:txBody>
                  <a:tcPr marL="91724" marR="91724" marT="45861" marB="45861"/>
                </a:tc>
                <a:extLst>
                  <a:ext uri="{0D108BD9-81ED-4DB2-BD59-A6C34878D82A}">
                    <a16:rowId xmlns:a16="http://schemas.microsoft.com/office/drawing/2014/main" val="288189462"/>
                  </a:ext>
                </a:extLst>
              </a:tr>
              <a:tr h="664223">
                <a:tc>
                  <a:txBody>
                    <a:bodyPr/>
                    <a:lstStyle/>
                    <a:p>
                      <a:pPr algn="ctr"/>
                      <a:r>
                        <a:rPr lang="en-US" altLang="zh-CN" sz="1900" dirty="0" smtClean="0"/>
                        <a:t>Bad</a:t>
                      </a:r>
                      <a:endParaRPr lang="zh-CN" altLang="en-US" sz="1900" dirty="0"/>
                    </a:p>
                  </a:txBody>
                  <a:tcPr marL="91724" marR="91724" marT="45861" marB="45861"/>
                </a:tc>
                <a:tc>
                  <a:txBody>
                    <a:bodyPr/>
                    <a:lstStyle/>
                    <a:p>
                      <a:pPr algn="ctr"/>
                      <a:r>
                        <a:rPr lang="en-US" altLang="zh-CN" sz="1900" dirty="0" smtClean="0"/>
                        <a:t>0.2</a:t>
                      </a:r>
                      <a:endParaRPr lang="zh-CN" altLang="en-US" sz="1900" dirty="0"/>
                    </a:p>
                  </a:txBody>
                  <a:tcPr marL="91724" marR="91724" marT="45861" marB="45861"/>
                </a:tc>
                <a:tc>
                  <a:txBody>
                    <a:bodyPr/>
                    <a:lstStyle/>
                    <a:p>
                      <a:pPr algn="ctr"/>
                      <a:r>
                        <a:rPr lang="en-US" altLang="zh-CN" sz="1900" dirty="0" smtClean="0"/>
                        <a:t>0.8</a:t>
                      </a:r>
                      <a:endParaRPr lang="zh-CN" altLang="en-US" sz="1900" dirty="0"/>
                    </a:p>
                  </a:txBody>
                  <a:tcPr marL="91724" marR="91724" marT="45861" marB="45861"/>
                </a:tc>
                <a:extLst>
                  <a:ext uri="{0D108BD9-81ED-4DB2-BD59-A6C34878D82A}">
                    <a16:rowId xmlns:a16="http://schemas.microsoft.com/office/drawing/2014/main" val="4256628941"/>
                  </a:ext>
                </a:extLst>
              </a:tr>
            </a:tbl>
          </a:graphicData>
        </a:graphic>
      </p:graphicFrame>
      <p:sp>
        <p:nvSpPr>
          <p:cNvPr id="43" name="文本框 42"/>
          <p:cNvSpPr txBox="1"/>
          <p:nvPr/>
        </p:nvSpPr>
        <p:spPr>
          <a:xfrm>
            <a:off x="428191" y="3474384"/>
            <a:ext cx="444232" cy="523220"/>
          </a:xfrm>
          <a:prstGeom prst="rect">
            <a:avLst/>
          </a:prstGeom>
          <a:noFill/>
        </p:spPr>
        <p:txBody>
          <a:bodyPr wrap="square" rtlCol="0">
            <a:spAutoFit/>
          </a:bodyPr>
          <a:lstStyle/>
          <a:p>
            <a:r>
              <a:rPr lang="en-US" altLang="zh-CN" sz="2800" b="1" dirty="0" smtClean="0"/>
              <a:t>M</a:t>
            </a:r>
            <a:endParaRPr lang="zh-CN" altLang="en-US" sz="2800" b="1" dirty="0"/>
          </a:p>
        </p:txBody>
      </p:sp>
      <p:graphicFrame>
        <p:nvGraphicFramePr>
          <p:cNvPr id="4" name="对象 3"/>
          <p:cNvGraphicFramePr>
            <a:graphicFrameLocks noChangeAspect="1"/>
          </p:cNvGraphicFramePr>
          <p:nvPr>
            <p:extLst>
              <p:ext uri="{D42A27DB-BD31-4B8C-83A1-F6EECF244321}">
                <p14:modId xmlns:p14="http://schemas.microsoft.com/office/powerpoint/2010/main" val="149246080"/>
              </p:ext>
            </p:extLst>
          </p:nvPr>
        </p:nvGraphicFramePr>
        <p:xfrm>
          <a:off x="6306502" y="3548143"/>
          <a:ext cx="348649" cy="556497"/>
        </p:xfrm>
        <a:graphic>
          <a:graphicData uri="http://schemas.openxmlformats.org/presentationml/2006/ole">
            <mc:AlternateContent xmlns:mc="http://schemas.openxmlformats.org/markup-compatibility/2006">
              <mc:Choice xmlns:v="urn:schemas-microsoft-com:vml" Requires="v">
                <p:oleObj spid="_x0000_s3479" name="AxMath" r:id="rId5" imgW="82800" imgH="131040" progId="Equation.AxMath">
                  <p:embed/>
                </p:oleObj>
              </mc:Choice>
              <mc:Fallback>
                <p:oleObj name="AxMath" r:id="rId5" imgW="82800" imgH="131040" progId="Equation.AxMath">
                  <p:embed/>
                  <p:pic>
                    <p:nvPicPr>
                      <p:cNvPr id="0" name=""/>
                      <p:cNvPicPr/>
                      <p:nvPr/>
                    </p:nvPicPr>
                    <p:blipFill>
                      <a:blip r:embed="rId6"/>
                      <a:stretch>
                        <a:fillRect/>
                      </a:stretch>
                    </p:blipFill>
                    <p:spPr>
                      <a:xfrm>
                        <a:off x="6306502" y="3548143"/>
                        <a:ext cx="348649" cy="556497"/>
                      </a:xfrm>
                      <a:prstGeom prst="rect">
                        <a:avLst/>
                      </a:prstGeom>
                    </p:spPr>
                  </p:pic>
                </p:oleObj>
              </mc:Fallback>
            </mc:AlternateContent>
          </a:graphicData>
        </a:graphic>
      </p:graphicFrame>
    </p:spTree>
    <p:extLst>
      <p:ext uri="{BB962C8B-B14F-4D97-AF65-F5344CB8AC3E}">
        <p14:creationId xmlns:p14="http://schemas.microsoft.com/office/powerpoint/2010/main" val="37581175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0"/>
            <a:ext cx="5476240" cy="461665"/>
            <a:chOff x="0" y="0"/>
            <a:chExt cx="3332480" cy="461665"/>
          </a:xfrm>
        </p:grpSpPr>
        <p:sp>
          <p:nvSpPr>
            <p:cNvPr id="18" name="文本框 17"/>
            <p:cNvSpPr txBox="1"/>
            <p:nvPr/>
          </p:nvSpPr>
          <p:spPr>
            <a:xfrm>
              <a:off x="0" y="0"/>
              <a:ext cx="3332480" cy="461665"/>
            </a:xfrm>
            <a:prstGeom prst="rect">
              <a:avLst/>
            </a:prstGeom>
            <a:noFill/>
          </p:spPr>
          <p:txBody>
            <a:bodyPr wrap="square" rtlCol="0">
              <a:spAutoFit/>
            </a:bodyPr>
            <a:lstStyle/>
            <a:p>
              <a:r>
                <a:rPr lang="en-US" altLang="zh-CN" sz="2400" b="1" dirty="0" smtClean="0">
                  <a:solidFill>
                    <a:schemeClr val="bg1">
                      <a:lumMod val="75000"/>
                    </a:schemeClr>
                  </a:solidFill>
                </a:rPr>
                <a:t>MDP Example-Mosquito Mango Problem</a:t>
              </a:r>
              <a:endParaRPr lang="zh-CN" altLang="en-US" sz="1350" b="1" dirty="0">
                <a:solidFill>
                  <a:schemeClr val="bg1">
                    <a:lumMod val="75000"/>
                  </a:schemeClr>
                </a:solidFill>
              </a:endParaRPr>
            </a:p>
          </p:txBody>
        </p:sp>
        <p:cxnSp>
          <p:nvCxnSpPr>
            <p:cNvPr id="19" name="直接连接符 1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rotWithShape="1">
          <a:blip r:embed="rId3"/>
          <a:srcRect l="10114" t="44948" r="67660" b="46838"/>
          <a:stretch/>
        </p:blipFill>
        <p:spPr>
          <a:xfrm>
            <a:off x="1406479" y="1660812"/>
            <a:ext cx="6510355" cy="1353276"/>
          </a:xfrm>
          <a:prstGeom prst="rect">
            <a:avLst/>
          </a:prstGeom>
        </p:spPr>
      </p:pic>
      <p:pic>
        <p:nvPicPr>
          <p:cNvPr id="3" name="图片 2"/>
          <p:cNvPicPr>
            <a:picLocks noChangeAspect="1"/>
          </p:cNvPicPr>
          <p:nvPr/>
        </p:nvPicPr>
        <p:blipFill>
          <a:blip r:embed="rId4"/>
          <a:stretch>
            <a:fillRect/>
          </a:stretch>
        </p:blipFill>
        <p:spPr>
          <a:xfrm>
            <a:off x="4506057" y="3303394"/>
            <a:ext cx="643950" cy="875467"/>
          </a:xfrm>
          <a:prstGeom prst="rect">
            <a:avLst/>
          </a:prstGeom>
        </p:spPr>
      </p:pic>
      <p:sp>
        <p:nvSpPr>
          <p:cNvPr id="24" name="文本框 23"/>
          <p:cNvSpPr txBox="1"/>
          <p:nvPr/>
        </p:nvSpPr>
        <p:spPr>
          <a:xfrm>
            <a:off x="4342941" y="4172565"/>
            <a:ext cx="970182" cy="400110"/>
          </a:xfrm>
          <a:prstGeom prst="rect">
            <a:avLst/>
          </a:prstGeom>
          <a:noFill/>
        </p:spPr>
        <p:txBody>
          <a:bodyPr wrap="square" rtlCol="0">
            <a:spAutoFit/>
          </a:bodyPr>
          <a:lstStyle/>
          <a:p>
            <a:r>
              <a:rPr lang="zh-CN" altLang="en-US" sz="2000" b="1" dirty="0" smtClean="0"/>
              <a:t>果农</a:t>
            </a:r>
            <a:endParaRPr lang="zh-CN" altLang="en-US" sz="2000" b="1" dirty="0"/>
          </a:p>
        </p:txBody>
      </p:sp>
    </p:spTree>
    <p:extLst>
      <p:ext uri="{BB962C8B-B14F-4D97-AF65-F5344CB8AC3E}">
        <p14:creationId xmlns:p14="http://schemas.microsoft.com/office/powerpoint/2010/main" val="30377394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0"/>
            <a:ext cx="5476240" cy="461665"/>
            <a:chOff x="0" y="0"/>
            <a:chExt cx="3332480" cy="461665"/>
          </a:xfrm>
        </p:grpSpPr>
        <p:sp>
          <p:nvSpPr>
            <p:cNvPr id="18" name="文本框 17"/>
            <p:cNvSpPr txBox="1"/>
            <p:nvPr/>
          </p:nvSpPr>
          <p:spPr>
            <a:xfrm>
              <a:off x="0" y="0"/>
              <a:ext cx="3332480" cy="461665"/>
            </a:xfrm>
            <a:prstGeom prst="rect">
              <a:avLst/>
            </a:prstGeom>
            <a:noFill/>
          </p:spPr>
          <p:txBody>
            <a:bodyPr wrap="square" rtlCol="0">
              <a:spAutoFit/>
            </a:bodyPr>
            <a:lstStyle/>
            <a:p>
              <a:r>
                <a:rPr lang="en-US" altLang="zh-CN" sz="2400" b="1" dirty="0" smtClean="0">
                  <a:solidFill>
                    <a:schemeClr val="bg1">
                      <a:lumMod val="75000"/>
                    </a:schemeClr>
                  </a:solidFill>
                </a:rPr>
                <a:t>MDP Example-Mosquito Mango Problem</a:t>
              </a:r>
              <a:endParaRPr lang="zh-CN" altLang="en-US" sz="1350" b="1" dirty="0">
                <a:solidFill>
                  <a:schemeClr val="bg1">
                    <a:lumMod val="75000"/>
                  </a:schemeClr>
                </a:solidFill>
              </a:endParaRPr>
            </a:p>
          </p:txBody>
        </p:sp>
        <p:cxnSp>
          <p:nvCxnSpPr>
            <p:cNvPr id="19" name="直接连接符 1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280245" y="4686789"/>
            <a:ext cx="4877202" cy="707886"/>
          </a:xfrm>
          <a:prstGeom prst="rect">
            <a:avLst/>
          </a:prstGeom>
          <a:noFill/>
        </p:spPr>
        <p:txBody>
          <a:bodyPr wrap="square" rtlCol="0">
            <a:spAutoFit/>
          </a:bodyPr>
          <a:lstStyle/>
          <a:p>
            <a:r>
              <a:rPr lang="en-US" altLang="zh-CN" sz="2000" b="1" dirty="0" smtClean="0"/>
              <a:t>Reward:  move left : -1</a:t>
            </a:r>
          </a:p>
          <a:p>
            <a:r>
              <a:rPr lang="en-US" altLang="zh-CN" sz="2000" b="1" dirty="0"/>
              <a:t> </a:t>
            </a:r>
            <a:r>
              <a:rPr lang="en-US" altLang="zh-CN" sz="2000" b="1" dirty="0" smtClean="0"/>
              <a:t>                move right : +1</a:t>
            </a:r>
            <a:endParaRPr lang="zh-CN" altLang="en-US" sz="2000" b="1" dirty="0"/>
          </a:p>
        </p:txBody>
      </p:sp>
      <p:grpSp>
        <p:nvGrpSpPr>
          <p:cNvPr id="7" name="组合 6"/>
          <p:cNvGrpSpPr/>
          <p:nvPr/>
        </p:nvGrpSpPr>
        <p:grpSpPr>
          <a:xfrm>
            <a:off x="3743782" y="3830379"/>
            <a:ext cx="1545795" cy="1275577"/>
            <a:chOff x="4055134" y="3303394"/>
            <a:chExt cx="1545795" cy="1275577"/>
          </a:xfrm>
        </p:grpSpPr>
        <p:pic>
          <p:nvPicPr>
            <p:cNvPr id="3" name="图片 2"/>
            <p:cNvPicPr>
              <a:picLocks noChangeAspect="1"/>
            </p:cNvPicPr>
            <p:nvPr/>
          </p:nvPicPr>
          <p:blipFill>
            <a:blip r:embed="rId3"/>
            <a:stretch>
              <a:fillRect/>
            </a:stretch>
          </p:blipFill>
          <p:spPr>
            <a:xfrm>
              <a:off x="4506057" y="3303394"/>
              <a:ext cx="643950" cy="875467"/>
            </a:xfrm>
            <a:prstGeom prst="rect">
              <a:avLst/>
            </a:prstGeom>
          </p:spPr>
        </p:pic>
        <p:sp>
          <p:nvSpPr>
            <p:cNvPr id="24" name="文本框 23"/>
            <p:cNvSpPr txBox="1"/>
            <p:nvPr/>
          </p:nvSpPr>
          <p:spPr>
            <a:xfrm>
              <a:off x="4055134" y="4178861"/>
              <a:ext cx="1545795" cy="400110"/>
            </a:xfrm>
            <a:prstGeom prst="rect">
              <a:avLst/>
            </a:prstGeom>
            <a:noFill/>
          </p:spPr>
          <p:txBody>
            <a:bodyPr wrap="square" rtlCol="0">
              <a:spAutoFit/>
            </a:bodyPr>
            <a:lstStyle/>
            <a:p>
              <a:r>
                <a:rPr lang="zh-CN" altLang="en-US" sz="2000" b="1" dirty="0" smtClean="0"/>
                <a:t>果农（</a:t>
              </a:r>
              <a:r>
                <a:rPr lang="en-US" altLang="zh-CN" sz="2000" b="1" dirty="0" smtClean="0"/>
                <a:t>agent</a:t>
              </a:r>
              <a:r>
                <a:rPr lang="zh-CN" altLang="en-US" sz="2000" b="1" dirty="0" smtClean="0"/>
                <a:t>）</a:t>
              </a:r>
              <a:endParaRPr lang="zh-CN" altLang="en-US" sz="2000" b="1" dirty="0"/>
            </a:p>
          </p:txBody>
        </p:sp>
      </p:grpSp>
      <p:grpSp>
        <p:nvGrpSpPr>
          <p:cNvPr id="6" name="组合 5"/>
          <p:cNvGrpSpPr/>
          <p:nvPr/>
        </p:nvGrpSpPr>
        <p:grpSpPr>
          <a:xfrm>
            <a:off x="1156628" y="834335"/>
            <a:ext cx="6919985" cy="2031325"/>
            <a:chOff x="1368038" y="957880"/>
            <a:chExt cx="6919985" cy="2031325"/>
          </a:xfrm>
        </p:grpSpPr>
        <p:pic>
          <p:nvPicPr>
            <p:cNvPr id="2" name="图片 1"/>
            <p:cNvPicPr>
              <a:picLocks noChangeAspect="1"/>
            </p:cNvPicPr>
            <p:nvPr/>
          </p:nvPicPr>
          <p:blipFill rotWithShape="1">
            <a:blip r:embed="rId4"/>
            <a:srcRect l="10114" t="44948" r="67660" b="46838"/>
            <a:stretch/>
          </p:blipFill>
          <p:spPr>
            <a:xfrm>
              <a:off x="1472913" y="1398151"/>
              <a:ext cx="6510355" cy="1353276"/>
            </a:xfrm>
            <a:prstGeom prst="rect">
              <a:avLst/>
            </a:prstGeom>
          </p:spPr>
        </p:pic>
        <p:sp>
          <p:nvSpPr>
            <p:cNvPr id="5" name="文本框 4"/>
            <p:cNvSpPr txBox="1"/>
            <p:nvPr/>
          </p:nvSpPr>
          <p:spPr>
            <a:xfrm>
              <a:off x="1368038" y="957880"/>
              <a:ext cx="6919985" cy="2031325"/>
            </a:xfrm>
            <a:prstGeom prst="rect">
              <a:avLst/>
            </a:prstGeom>
            <a:noFill/>
            <a:ln>
              <a:solidFill>
                <a:schemeClr val="bg2">
                  <a:lumMod val="10000"/>
                </a:schemeClr>
              </a:solidFill>
            </a:ln>
          </p:spPr>
          <p:txBody>
            <a:bodyPr wrap="square" rtlCol="0">
              <a:spAutoFit/>
            </a:bodyPr>
            <a:lstStyle/>
            <a:p>
              <a:endParaRPr lang="en-US" altLang="zh-CN" b="1" dirty="0" smtClean="0"/>
            </a:p>
            <a:p>
              <a:endParaRPr lang="en-US" altLang="zh-CN" b="1" dirty="0"/>
            </a:p>
            <a:p>
              <a:endParaRPr lang="en-US" altLang="zh-CN" b="1" dirty="0" smtClean="0"/>
            </a:p>
            <a:p>
              <a:endParaRPr lang="en-US" altLang="zh-CN" b="1" dirty="0" smtClean="0"/>
            </a:p>
            <a:p>
              <a:endParaRPr lang="en-US" altLang="zh-CN" b="1" dirty="0"/>
            </a:p>
            <a:p>
              <a:endParaRPr lang="en-US" altLang="zh-CN" b="1" dirty="0"/>
            </a:p>
            <a:p>
              <a:pPr algn="ctr"/>
              <a:r>
                <a:rPr lang="en-US" altLang="zh-CN" b="1" dirty="0" smtClean="0"/>
                <a:t>Environment (World)</a:t>
              </a:r>
              <a:endParaRPr lang="zh-CN" altLang="en-US" b="1" dirty="0"/>
            </a:p>
          </p:txBody>
        </p:sp>
      </p:grpSp>
      <p:sp>
        <p:nvSpPr>
          <p:cNvPr id="21" name="下弧形箭头 20"/>
          <p:cNvSpPr/>
          <p:nvPr/>
        </p:nvSpPr>
        <p:spPr>
          <a:xfrm rot="18559491">
            <a:off x="5179416" y="3804087"/>
            <a:ext cx="2493311"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2" name="下弧形箭头 21"/>
          <p:cNvSpPr/>
          <p:nvPr/>
        </p:nvSpPr>
        <p:spPr>
          <a:xfrm rot="2234378">
            <a:off x="952192" y="4023808"/>
            <a:ext cx="2712192"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3" name="下弧形箭头 22"/>
          <p:cNvSpPr/>
          <p:nvPr/>
        </p:nvSpPr>
        <p:spPr>
          <a:xfrm rot="2234378">
            <a:off x="1447387" y="3644179"/>
            <a:ext cx="2493311"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5" name="文本框 24"/>
          <p:cNvSpPr txBox="1"/>
          <p:nvPr/>
        </p:nvSpPr>
        <p:spPr>
          <a:xfrm>
            <a:off x="6503359" y="4100344"/>
            <a:ext cx="2278071" cy="707886"/>
          </a:xfrm>
          <a:prstGeom prst="rect">
            <a:avLst/>
          </a:prstGeom>
          <a:noFill/>
        </p:spPr>
        <p:txBody>
          <a:bodyPr wrap="square" rtlCol="0">
            <a:spAutoFit/>
          </a:bodyPr>
          <a:lstStyle/>
          <a:p>
            <a:r>
              <a:rPr lang="en-US" altLang="zh-CN" sz="2000" b="1" dirty="0" smtClean="0"/>
              <a:t>Action={move left, move right}</a:t>
            </a:r>
            <a:endParaRPr lang="zh-CN" altLang="en-US" sz="2000" b="1" dirty="0"/>
          </a:p>
        </p:txBody>
      </p:sp>
      <p:sp>
        <p:nvSpPr>
          <p:cNvPr id="26" name="文本框 25"/>
          <p:cNvSpPr txBox="1"/>
          <p:nvPr/>
        </p:nvSpPr>
        <p:spPr>
          <a:xfrm>
            <a:off x="2125273" y="3303294"/>
            <a:ext cx="1945440" cy="400110"/>
          </a:xfrm>
          <a:prstGeom prst="rect">
            <a:avLst/>
          </a:prstGeom>
          <a:noFill/>
        </p:spPr>
        <p:txBody>
          <a:bodyPr wrap="square" rtlCol="0">
            <a:spAutoFit/>
          </a:bodyPr>
          <a:lstStyle/>
          <a:p>
            <a:r>
              <a:rPr lang="en-US" altLang="zh-CN" sz="2000" b="1" dirty="0" smtClean="0"/>
              <a:t>S={1, 2, 3, 4, 5, 6}</a:t>
            </a:r>
            <a:endParaRPr lang="zh-CN" altLang="en-US" sz="2000" b="1" dirty="0"/>
          </a:p>
        </p:txBody>
      </p:sp>
      <p:sp>
        <p:nvSpPr>
          <p:cNvPr id="27" name="文本框 26"/>
          <p:cNvSpPr txBox="1"/>
          <p:nvPr/>
        </p:nvSpPr>
        <p:spPr>
          <a:xfrm>
            <a:off x="3258398" y="6089343"/>
            <a:ext cx="2716443" cy="400110"/>
          </a:xfrm>
          <a:prstGeom prst="rect">
            <a:avLst/>
          </a:prstGeom>
          <a:noFill/>
        </p:spPr>
        <p:txBody>
          <a:bodyPr wrap="square" rtlCol="0">
            <a:spAutoFit/>
          </a:bodyPr>
          <a:lstStyle/>
          <a:p>
            <a:r>
              <a:rPr lang="en-US" altLang="zh-CN" sz="2000" b="1" dirty="0" smtClean="0"/>
              <a:t>Reinforcement</a:t>
            </a:r>
            <a:r>
              <a:rPr lang="en-US" altLang="zh-CN" sz="2000" b="1" dirty="0"/>
              <a:t> </a:t>
            </a:r>
            <a:r>
              <a:rPr lang="en-US" altLang="zh-CN" sz="2000" b="1" dirty="0" smtClean="0"/>
              <a:t>Learning</a:t>
            </a:r>
            <a:endParaRPr lang="zh-CN" altLang="en-US" sz="2000" b="1" dirty="0"/>
          </a:p>
        </p:txBody>
      </p:sp>
    </p:spTree>
    <p:extLst>
      <p:ext uri="{BB962C8B-B14F-4D97-AF65-F5344CB8AC3E}">
        <p14:creationId xmlns:p14="http://schemas.microsoft.com/office/powerpoint/2010/main" val="9859720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998132" y="2056553"/>
            <a:ext cx="7278937" cy="4154984"/>
          </a:xfrm>
          <a:prstGeom prst="rect">
            <a:avLst/>
          </a:prstGeom>
          <a:noFill/>
          <a:ln>
            <a:solidFill>
              <a:schemeClr val="accent1"/>
            </a:solidFill>
          </a:ln>
        </p:spPr>
        <p:txBody>
          <a:bodyPr wrap="square" rtlCol="0">
            <a:spAutoFit/>
          </a:bodyPr>
          <a:lstStyle/>
          <a:p>
            <a:r>
              <a:rPr lang="en-US" altLang="zh-CN" sz="2400" dirty="0">
                <a:solidFill>
                  <a:srgbClr val="FF0000"/>
                </a:solidFill>
              </a:rPr>
              <a:t>S: </a:t>
            </a:r>
            <a:r>
              <a:rPr lang="en-US" altLang="zh-CN" sz="2400" dirty="0" smtClean="0">
                <a:solidFill>
                  <a:srgbClr val="FF0000"/>
                </a:solidFill>
              </a:rPr>
              <a:t>States </a:t>
            </a:r>
            <a:r>
              <a:rPr lang="zh-CN" altLang="en-US" sz="2400" dirty="0" smtClean="0"/>
              <a:t>反映的是当前包括在</a:t>
            </a:r>
            <a:r>
              <a:rPr lang="en-US" altLang="zh-CN" sz="2400" dirty="0" smtClean="0"/>
              <a:t>environment</a:t>
            </a:r>
            <a:r>
              <a:rPr lang="zh-CN" altLang="en-US" sz="2400" dirty="0" smtClean="0"/>
              <a:t>的一个状态。（</a:t>
            </a:r>
            <a:r>
              <a:rPr lang="zh-CN" altLang="en-US" sz="2400" dirty="0"/>
              <a:t>格</a:t>
            </a:r>
            <a:r>
              <a:rPr lang="zh-CN" altLang="en-US" sz="2400" dirty="0" smtClean="0"/>
              <a:t>子</a:t>
            </a:r>
            <a:r>
              <a:rPr lang="en-US" altLang="zh-CN" sz="2400" dirty="0" smtClean="0"/>
              <a:t>1-6</a:t>
            </a:r>
            <a:r>
              <a:rPr lang="zh-CN" altLang="en-US" sz="2400" dirty="0" smtClean="0"/>
              <a:t>）</a:t>
            </a:r>
            <a:endParaRPr lang="en-US" altLang="zh-CN" sz="2400" dirty="0"/>
          </a:p>
          <a:p>
            <a:r>
              <a:rPr lang="en-US" altLang="zh-CN" sz="2400" dirty="0">
                <a:solidFill>
                  <a:srgbClr val="FF0000"/>
                </a:solidFill>
              </a:rPr>
              <a:t>A: </a:t>
            </a:r>
            <a:r>
              <a:rPr lang="en-US" altLang="zh-CN" sz="2400" dirty="0"/>
              <a:t>agent</a:t>
            </a:r>
            <a:r>
              <a:rPr lang="zh-CN" altLang="en-US" sz="2400" dirty="0"/>
              <a:t>的</a:t>
            </a:r>
            <a:r>
              <a:rPr lang="en-US" altLang="zh-CN" sz="2400" dirty="0" smtClean="0"/>
              <a:t>action</a:t>
            </a:r>
            <a:r>
              <a:rPr lang="zh-CN" altLang="en-US" sz="2400" dirty="0" smtClean="0"/>
              <a:t>（</a:t>
            </a:r>
            <a:r>
              <a:rPr lang="en-US" altLang="zh-CN" sz="2400" dirty="0" smtClean="0"/>
              <a:t>move left      move right</a:t>
            </a:r>
            <a:r>
              <a:rPr lang="zh-CN" altLang="en-US" sz="2400" dirty="0" smtClean="0"/>
              <a:t>）</a:t>
            </a:r>
            <a:endParaRPr lang="en-US" altLang="zh-CN" sz="2400" dirty="0"/>
          </a:p>
          <a:p>
            <a:r>
              <a:rPr lang="en-US" altLang="zh-CN" sz="2400" dirty="0" smtClean="0">
                <a:solidFill>
                  <a:srgbClr val="FF0000"/>
                </a:solidFill>
              </a:rPr>
              <a:t>M: </a:t>
            </a:r>
            <a:r>
              <a:rPr lang="zh-CN" altLang="en-US" sz="2400" dirty="0"/>
              <a:t>状</a:t>
            </a:r>
            <a:r>
              <a:rPr lang="zh-CN" altLang="en-US" sz="2400" dirty="0" smtClean="0"/>
              <a:t>态转移概率矩阵</a:t>
            </a:r>
            <a:endParaRPr lang="en-US" altLang="zh-CN" sz="2400" dirty="0" smtClean="0"/>
          </a:p>
          <a:p>
            <a:r>
              <a:rPr lang="en-US" altLang="zh-CN" sz="2400" dirty="0" smtClean="0">
                <a:solidFill>
                  <a:srgbClr val="FF0000"/>
                </a:solidFill>
              </a:rPr>
              <a:t>R</a:t>
            </a:r>
            <a:r>
              <a:rPr lang="en-US" altLang="zh-CN" sz="2400" dirty="0">
                <a:solidFill>
                  <a:srgbClr val="FF0000"/>
                </a:solidFill>
              </a:rPr>
              <a:t>: </a:t>
            </a:r>
            <a:r>
              <a:rPr lang="en-US" altLang="zh-CN" sz="2400" dirty="0" smtClean="0"/>
              <a:t>agent</a:t>
            </a:r>
            <a:r>
              <a:rPr lang="zh-CN" altLang="en-US" sz="2400" dirty="0" smtClean="0"/>
              <a:t>做出</a:t>
            </a:r>
            <a:r>
              <a:rPr lang="en-US" altLang="zh-CN" sz="2400" dirty="0" smtClean="0"/>
              <a:t>action</a:t>
            </a:r>
            <a:r>
              <a:rPr lang="zh-CN" altLang="en-US" sz="2400" dirty="0" smtClean="0"/>
              <a:t>之后所获得的对应的</a:t>
            </a:r>
            <a:r>
              <a:rPr lang="en-US" altLang="zh-CN" sz="2400" dirty="0" smtClean="0"/>
              <a:t>reward</a:t>
            </a:r>
            <a:r>
              <a:rPr lang="zh-CN" altLang="en-US" sz="2400" dirty="0" smtClean="0"/>
              <a:t>。（</a:t>
            </a:r>
            <a:r>
              <a:rPr lang="en-US" altLang="zh-CN" sz="2400" dirty="0" smtClean="0"/>
              <a:t>move left -1 move right +1</a:t>
            </a:r>
            <a:r>
              <a:rPr lang="zh-CN" altLang="en-US" sz="2400" dirty="0" smtClean="0"/>
              <a:t>）</a:t>
            </a:r>
            <a:endParaRPr lang="en-US" altLang="zh-CN" sz="2400" dirty="0" smtClean="0"/>
          </a:p>
          <a:p>
            <a:r>
              <a:rPr lang="zh-CN" altLang="en-US" sz="2400" dirty="0" smtClean="0"/>
              <a:t>要使决策过程自动化，需要衡量采取</a:t>
            </a:r>
            <a:r>
              <a:rPr lang="en-US" altLang="zh-CN" sz="2400" dirty="0" smtClean="0"/>
              <a:t>action</a:t>
            </a:r>
            <a:r>
              <a:rPr lang="zh-CN" altLang="en-US" sz="2400" dirty="0" smtClean="0"/>
              <a:t>的代价和处于某个</a:t>
            </a:r>
            <a:r>
              <a:rPr lang="en-US" altLang="zh-CN" sz="2400" dirty="0" smtClean="0"/>
              <a:t>states</a:t>
            </a:r>
            <a:r>
              <a:rPr lang="zh-CN" altLang="en-US" sz="2400" dirty="0" smtClean="0"/>
              <a:t>的价值，这样才能比较不同的行动决策的好坏。为此，引入</a:t>
            </a:r>
            <a:r>
              <a:rPr lang="en-US" altLang="zh-CN" sz="2400" dirty="0" smtClean="0">
                <a:solidFill>
                  <a:srgbClr val="FF0000"/>
                </a:solidFill>
              </a:rPr>
              <a:t>Immediate reward</a:t>
            </a:r>
            <a:r>
              <a:rPr lang="zh-CN" altLang="en-US" sz="2400" dirty="0" smtClean="0"/>
              <a:t>的概念来计算和评估在每个</a:t>
            </a:r>
            <a:r>
              <a:rPr lang="en-US" altLang="zh-CN" sz="2400" dirty="0" smtClean="0"/>
              <a:t>state</a:t>
            </a:r>
            <a:r>
              <a:rPr lang="zh-CN" altLang="en-US" sz="2400" dirty="0" smtClean="0"/>
              <a:t>中应该采取的</a:t>
            </a:r>
            <a:r>
              <a:rPr lang="en-US" altLang="zh-CN" sz="2400" dirty="0" smtClean="0"/>
              <a:t>action</a:t>
            </a:r>
            <a:br>
              <a:rPr lang="en-US" altLang="zh-CN" sz="2400" dirty="0" smtClean="0"/>
            </a:br>
            <a:r>
              <a:rPr lang="en-US" altLang="zh-CN" sz="2400" dirty="0" smtClean="0"/>
              <a:t>   : discount factor </a:t>
            </a:r>
            <a:endParaRPr lang="zh-CN" altLang="en-US" sz="1350" dirty="0"/>
          </a:p>
        </p:txBody>
      </p:sp>
      <p:grpSp>
        <p:nvGrpSpPr>
          <p:cNvPr id="5" name="组合 4"/>
          <p:cNvGrpSpPr/>
          <p:nvPr/>
        </p:nvGrpSpPr>
        <p:grpSpPr>
          <a:xfrm>
            <a:off x="0" y="0"/>
            <a:ext cx="2174855" cy="461665"/>
            <a:chOff x="0" y="0"/>
            <a:chExt cx="1323474" cy="461665"/>
          </a:xfrm>
        </p:grpSpPr>
        <p:sp>
          <p:nvSpPr>
            <p:cNvPr id="8" name="文本框 7"/>
            <p:cNvSpPr txBox="1"/>
            <p:nvPr/>
          </p:nvSpPr>
          <p:spPr>
            <a:xfrm>
              <a:off x="0" y="0"/>
              <a:ext cx="1323474" cy="461665"/>
            </a:xfrm>
            <a:prstGeom prst="rect">
              <a:avLst/>
            </a:prstGeom>
            <a:noFill/>
          </p:spPr>
          <p:txBody>
            <a:bodyPr wrap="square" rtlCol="0">
              <a:spAutoFit/>
            </a:bodyPr>
            <a:lstStyle/>
            <a:p>
              <a:r>
                <a:rPr lang="en-US" altLang="zh-CN" sz="2400" b="1" dirty="0" smtClean="0">
                  <a:solidFill>
                    <a:schemeClr val="bg1">
                      <a:lumMod val="75000"/>
                    </a:schemeClr>
                  </a:solidFill>
                </a:rPr>
                <a:t>MDP</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nvPicPr>
        <p:blipFill rotWithShape="1">
          <a:blip r:embed="rId4"/>
          <a:srcRect l="36669" t="52919" r="52152" b="39733"/>
          <a:stretch/>
        </p:blipFill>
        <p:spPr>
          <a:xfrm>
            <a:off x="2773280" y="701972"/>
            <a:ext cx="3132220" cy="1148188"/>
          </a:xfrm>
          <a:prstGeom prst="rect">
            <a:avLst/>
          </a:prstGeom>
        </p:spPr>
      </p:pic>
      <p:graphicFrame>
        <p:nvGraphicFramePr>
          <p:cNvPr id="3" name="对象 2"/>
          <p:cNvGraphicFramePr>
            <a:graphicFrameLocks noChangeAspect="1"/>
          </p:cNvGraphicFramePr>
          <p:nvPr>
            <p:extLst>
              <p:ext uri="{D42A27DB-BD31-4B8C-83A1-F6EECF244321}">
                <p14:modId xmlns:p14="http://schemas.microsoft.com/office/powerpoint/2010/main" val="3346522401"/>
              </p:ext>
            </p:extLst>
          </p:nvPr>
        </p:nvGraphicFramePr>
        <p:xfrm>
          <a:off x="1032051" y="5707151"/>
          <a:ext cx="200822" cy="406542"/>
        </p:xfrm>
        <a:graphic>
          <a:graphicData uri="http://schemas.openxmlformats.org/presentationml/2006/ole">
            <mc:AlternateContent xmlns:mc="http://schemas.openxmlformats.org/markup-compatibility/2006">
              <mc:Choice xmlns:v="urn:schemas-microsoft-com:vml" Requires="v">
                <p:oleObj spid="_x0000_s6784" name="AxMath" r:id="rId5" imgW="65880" imgH="131040" progId="Equation.AxMath">
                  <p:embed/>
                </p:oleObj>
              </mc:Choice>
              <mc:Fallback>
                <p:oleObj name="AxMath" r:id="rId5" imgW="65880" imgH="131040" progId="Equation.AxMath">
                  <p:embed/>
                  <p:pic>
                    <p:nvPicPr>
                      <p:cNvPr id="0" name=""/>
                      <p:cNvPicPr/>
                      <p:nvPr/>
                    </p:nvPicPr>
                    <p:blipFill>
                      <a:blip r:embed="rId6"/>
                      <a:stretch>
                        <a:fillRect/>
                      </a:stretch>
                    </p:blipFill>
                    <p:spPr>
                      <a:xfrm>
                        <a:off x="1032051" y="5707151"/>
                        <a:ext cx="200822" cy="406542"/>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601403775"/>
              </p:ext>
            </p:extLst>
          </p:nvPr>
        </p:nvGraphicFramePr>
        <p:xfrm>
          <a:off x="3432302" y="5749092"/>
          <a:ext cx="1103122" cy="364600"/>
        </p:xfrm>
        <a:graphic>
          <a:graphicData uri="http://schemas.openxmlformats.org/presentationml/2006/ole">
            <mc:AlternateContent xmlns:mc="http://schemas.openxmlformats.org/markup-compatibility/2006">
              <mc:Choice xmlns:v="urn:schemas-microsoft-com:vml" Requires="v">
                <p:oleObj spid="_x0000_s6785" name="AxMath" r:id="rId7" imgW="442080" imgH="145440" progId="Equation.AxMath">
                  <p:embed/>
                </p:oleObj>
              </mc:Choice>
              <mc:Fallback>
                <p:oleObj name="AxMath" r:id="rId7" imgW="442080" imgH="145440" progId="Equation.AxMath">
                  <p:embed/>
                  <p:pic>
                    <p:nvPicPr>
                      <p:cNvPr id="3" name="对象 2"/>
                      <p:cNvPicPr/>
                      <p:nvPr/>
                    </p:nvPicPr>
                    <p:blipFill>
                      <a:blip r:embed="rId8"/>
                      <a:stretch>
                        <a:fillRect/>
                      </a:stretch>
                    </p:blipFill>
                    <p:spPr>
                      <a:xfrm>
                        <a:off x="3432302" y="5749092"/>
                        <a:ext cx="1103122" cy="364600"/>
                      </a:xfrm>
                      <a:prstGeom prst="rect">
                        <a:avLst/>
                      </a:prstGeom>
                    </p:spPr>
                  </p:pic>
                </p:oleObj>
              </mc:Fallback>
            </mc:AlternateContent>
          </a:graphicData>
        </a:graphic>
      </p:graphicFrame>
    </p:spTree>
    <p:extLst>
      <p:ext uri="{BB962C8B-B14F-4D97-AF65-F5344CB8AC3E}">
        <p14:creationId xmlns:p14="http://schemas.microsoft.com/office/powerpoint/2010/main" val="5435859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69560" y="736330"/>
            <a:ext cx="6439316" cy="461665"/>
          </a:xfrm>
          <a:prstGeom prst="rect">
            <a:avLst/>
          </a:prstGeom>
          <a:noFill/>
        </p:spPr>
        <p:txBody>
          <a:bodyPr wrap="square" rtlCol="0">
            <a:spAutoFit/>
          </a:bodyPr>
          <a:lstStyle/>
          <a:p>
            <a:r>
              <a:rPr lang="en-US" altLang="zh-CN" sz="2400" dirty="0"/>
              <a:t>The solution to an MDP is called </a:t>
            </a:r>
            <a:r>
              <a:rPr lang="en-US" altLang="zh-CN" sz="2400" i="1" dirty="0">
                <a:solidFill>
                  <a:srgbClr val="FF0000"/>
                </a:solidFill>
              </a:rPr>
              <a:t>policy(S-&gt;A)</a:t>
            </a:r>
            <a:endParaRPr lang="zh-CN" altLang="en-US" sz="1350" i="1" dirty="0">
              <a:solidFill>
                <a:srgbClr val="FF0000"/>
              </a:solidFill>
            </a:endParaRPr>
          </a:p>
        </p:txBody>
      </p:sp>
      <p:sp>
        <p:nvSpPr>
          <p:cNvPr id="6" name="文本框 5"/>
          <p:cNvSpPr txBox="1"/>
          <p:nvPr/>
        </p:nvSpPr>
        <p:spPr>
          <a:xfrm>
            <a:off x="569560" y="1376803"/>
            <a:ext cx="8016655" cy="1938992"/>
          </a:xfrm>
          <a:prstGeom prst="rect">
            <a:avLst/>
          </a:prstGeom>
          <a:noFill/>
        </p:spPr>
        <p:txBody>
          <a:bodyPr wrap="square" rtlCol="0">
            <a:spAutoFit/>
          </a:bodyPr>
          <a:lstStyle/>
          <a:p>
            <a:r>
              <a:rPr lang="en-US" altLang="zh-CN" sz="2400" dirty="0" smtClean="0"/>
              <a:t>Assumption: </a:t>
            </a:r>
          </a:p>
          <a:p>
            <a:pPr marL="285750" indent="-285750">
              <a:buFont typeface="Wingdings" panose="05000000000000000000" pitchFamily="2" charset="2"/>
              <a:buChar char="l"/>
            </a:pPr>
            <a:r>
              <a:rPr lang="en-US" altLang="zh-CN" sz="2400" dirty="0" smtClean="0"/>
              <a:t>we </a:t>
            </a:r>
            <a:r>
              <a:rPr lang="en-US" altLang="zh-CN" sz="2400" dirty="0"/>
              <a:t>will have a limited lifetime. For instance, assume </a:t>
            </a:r>
            <a:r>
              <a:rPr lang="en-US" altLang="zh-CN" sz="2400" dirty="0" smtClean="0"/>
              <a:t>that each </a:t>
            </a:r>
            <a:r>
              <a:rPr lang="en-US" altLang="zh-CN" sz="2400" dirty="0"/>
              <a:t>day that we wake up we must make a decision about something. </a:t>
            </a:r>
            <a:r>
              <a:rPr lang="en-US" altLang="zh-CN" sz="2400" dirty="0" smtClean="0"/>
              <a:t>We </a:t>
            </a:r>
            <a:r>
              <a:rPr lang="en-US" altLang="zh-CN" sz="2400" dirty="0"/>
              <a:t>want to make our decision assuming that we will only have to make decisions for a fixed number of days.</a:t>
            </a:r>
            <a:endParaRPr lang="zh-CN" altLang="en-US" sz="2400" dirty="0"/>
          </a:p>
        </p:txBody>
      </p:sp>
      <p:sp>
        <p:nvSpPr>
          <p:cNvPr id="7" name="文本框 6"/>
          <p:cNvSpPr txBox="1"/>
          <p:nvPr/>
        </p:nvSpPr>
        <p:spPr>
          <a:xfrm>
            <a:off x="569560" y="3566525"/>
            <a:ext cx="3332590" cy="830997"/>
          </a:xfrm>
          <a:prstGeom prst="rect">
            <a:avLst/>
          </a:prstGeom>
          <a:noFill/>
        </p:spPr>
        <p:txBody>
          <a:bodyPr wrap="square" rtlCol="0">
            <a:spAutoFit/>
          </a:bodyPr>
          <a:lstStyle/>
          <a:p>
            <a:pPr marL="342900" indent="-342900">
              <a:buFont typeface="Wingdings" panose="05000000000000000000" pitchFamily="2" charset="2"/>
              <a:buChar char="l"/>
            </a:pPr>
            <a:r>
              <a:rPr lang="en-US" altLang="zh-CN" sz="2400" i="1" dirty="0" smtClean="0">
                <a:solidFill>
                  <a:srgbClr val="FF0000"/>
                </a:solidFill>
              </a:rPr>
              <a:t>finite </a:t>
            </a:r>
            <a:r>
              <a:rPr lang="en-US" altLang="zh-CN" sz="2400" i="1" dirty="0">
                <a:solidFill>
                  <a:srgbClr val="FF0000"/>
                </a:solidFill>
              </a:rPr>
              <a:t>horizon solution</a:t>
            </a:r>
          </a:p>
          <a:p>
            <a:pPr marL="342900" indent="-342900">
              <a:buFont typeface="Wingdings" panose="05000000000000000000" pitchFamily="2" charset="2"/>
              <a:buChar char="l"/>
            </a:pPr>
            <a:r>
              <a:rPr lang="en-US" altLang="zh-CN" sz="2400" i="1" dirty="0" smtClean="0">
                <a:solidFill>
                  <a:srgbClr val="FF0000"/>
                </a:solidFill>
              </a:rPr>
              <a:t> horizon </a:t>
            </a:r>
            <a:r>
              <a:rPr lang="en-US" altLang="zh-CN" sz="2400" i="1" dirty="0">
                <a:solidFill>
                  <a:srgbClr val="FF0000"/>
                </a:solidFill>
              </a:rPr>
              <a:t>length</a:t>
            </a:r>
            <a:endParaRPr lang="zh-CN" altLang="en-US" sz="2400" i="1" dirty="0">
              <a:solidFill>
                <a:srgbClr val="FF0000"/>
              </a:solidFill>
            </a:endParaRPr>
          </a:p>
        </p:txBody>
      </p:sp>
      <p:sp>
        <p:nvSpPr>
          <p:cNvPr id="8" name="文本框 7"/>
          <p:cNvSpPr txBox="1"/>
          <p:nvPr/>
        </p:nvSpPr>
        <p:spPr>
          <a:xfrm>
            <a:off x="569559" y="4845945"/>
            <a:ext cx="8016655" cy="830997"/>
          </a:xfrm>
          <a:prstGeom prst="rect">
            <a:avLst/>
          </a:prstGeom>
          <a:noFill/>
        </p:spPr>
        <p:txBody>
          <a:bodyPr wrap="square" rtlCol="0">
            <a:spAutoFit/>
          </a:bodyPr>
          <a:lstStyle/>
          <a:p>
            <a:r>
              <a:rPr lang="zh-CN" altLang="en-US" sz="2400" dirty="0"/>
              <a:t>虽然我们的目标是要得到最终的</a:t>
            </a:r>
            <a:r>
              <a:rPr lang="en-US" altLang="zh-CN" sz="2400" dirty="0"/>
              <a:t>policy</a:t>
            </a:r>
            <a:r>
              <a:rPr lang="zh-CN" altLang="en-US" sz="2400" dirty="0"/>
              <a:t>，实际上我们计算的是一个</a:t>
            </a:r>
            <a:r>
              <a:rPr lang="en-US" altLang="zh-CN" sz="2400" i="1" dirty="0">
                <a:solidFill>
                  <a:srgbClr val="FF0000"/>
                </a:solidFill>
              </a:rPr>
              <a:t>value </a:t>
            </a:r>
            <a:r>
              <a:rPr lang="en-US" altLang="zh-CN" sz="2400" i="1" dirty="0" smtClean="0">
                <a:solidFill>
                  <a:srgbClr val="FF0000"/>
                </a:solidFill>
              </a:rPr>
              <a:t>function</a:t>
            </a:r>
            <a:r>
              <a:rPr lang="zh-CN" altLang="en-US" sz="2400" dirty="0" smtClean="0"/>
              <a:t>。</a:t>
            </a:r>
            <a:endParaRPr lang="zh-CN" altLang="en-US" sz="2400" dirty="0"/>
          </a:p>
        </p:txBody>
      </p:sp>
      <p:grpSp>
        <p:nvGrpSpPr>
          <p:cNvPr id="9" name="组合 8"/>
          <p:cNvGrpSpPr/>
          <p:nvPr/>
        </p:nvGrpSpPr>
        <p:grpSpPr>
          <a:xfrm>
            <a:off x="0" y="0"/>
            <a:ext cx="2731008" cy="461665"/>
            <a:chOff x="0" y="0"/>
            <a:chExt cx="1661912" cy="461665"/>
          </a:xfrm>
        </p:grpSpPr>
        <p:sp>
          <p:nvSpPr>
            <p:cNvPr id="10" name="文本框 9"/>
            <p:cNvSpPr txBox="1"/>
            <p:nvPr/>
          </p:nvSpPr>
          <p:spPr>
            <a:xfrm>
              <a:off x="0" y="0"/>
              <a:ext cx="1661912" cy="461665"/>
            </a:xfrm>
            <a:prstGeom prst="rect">
              <a:avLst/>
            </a:prstGeom>
            <a:noFill/>
          </p:spPr>
          <p:txBody>
            <a:bodyPr wrap="square" rtlCol="0">
              <a:spAutoFit/>
            </a:bodyPr>
            <a:lstStyle/>
            <a:p>
              <a:r>
                <a:rPr lang="en-US" altLang="zh-CN" sz="2400" b="1" dirty="0" smtClean="0">
                  <a:solidFill>
                    <a:schemeClr val="bg1">
                      <a:lumMod val="75000"/>
                    </a:schemeClr>
                  </a:solidFill>
                </a:rPr>
                <a:t>Solution to an MDP</a:t>
              </a:r>
              <a:endParaRPr lang="zh-CN" altLang="en-US" sz="1350" b="1" dirty="0">
                <a:solidFill>
                  <a:schemeClr val="bg1">
                    <a:lumMod val="75000"/>
                  </a:schemeClr>
                </a:solidFill>
              </a:endParaRPr>
            </a:p>
          </p:txBody>
        </p:sp>
        <p:cxnSp>
          <p:nvCxnSpPr>
            <p:cNvPr id="11" name="直接连接符 10"/>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539335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l="16112" t="23397" r="31093" b="14691"/>
          <a:stretch/>
        </p:blipFill>
        <p:spPr>
          <a:xfrm>
            <a:off x="588512" y="923330"/>
            <a:ext cx="8078762" cy="5328949"/>
          </a:xfrm>
          <a:prstGeom prst="rect">
            <a:avLst/>
          </a:prstGeom>
        </p:spPr>
      </p:pic>
      <p:grpSp>
        <p:nvGrpSpPr>
          <p:cNvPr id="5" name="组合 4"/>
          <p:cNvGrpSpPr/>
          <p:nvPr/>
        </p:nvGrpSpPr>
        <p:grpSpPr>
          <a:xfrm>
            <a:off x="0" y="0"/>
            <a:ext cx="4763387" cy="461665"/>
            <a:chOff x="0" y="0"/>
            <a:chExt cx="2898684" cy="461665"/>
          </a:xfrm>
        </p:grpSpPr>
        <p:sp>
          <p:nvSpPr>
            <p:cNvPr id="8" name="文本框 7"/>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nvPicPr>
        <p:blipFill rotWithShape="1">
          <a:blip r:embed="rId4"/>
          <a:srcRect l="56808" t="53062" r="32013" b="39590"/>
          <a:stretch/>
        </p:blipFill>
        <p:spPr>
          <a:xfrm>
            <a:off x="3061783" y="572880"/>
            <a:ext cx="3132220" cy="1148188"/>
          </a:xfrm>
          <a:prstGeom prst="rect">
            <a:avLst/>
          </a:prstGeom>
        </p:spPr>
      </p:pic>
    </p:spTree>
    <p:extLst>
      <p:ext uri="{BB962C8B-B14F-4D97-AF65-F5344CB8AC3E}">
        <p14:creationId xmlns:p14="http://schemas.microsoft.com/office/powerpoint/2010/main" val="124529002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3667</TotalTime>
  <Words>2419</Words>
  <Application>Microsoft Office PowerPoint</Application>
  <PresentationFormat>全屏显示(4:3)</PresentationFormat>
  <Paragraphs>258</Paragraphs>
  <Slides>28</Slides>
  <Notes>26</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28</vt:i4>
      </vt:variant>
    </vt:vector>
  </HeadingPairs>
  <TitlesOfParts>
    <vt:vector size="38" baseType="lpstr">
      <vt:lpstr>等线</vt:lpstr>
      <vt:lpstr>等线 Light</vt:lpstr>
      <vt:lpstr>Arial</vt:lpstr>
      <vt:lpstr>Calibri</vt:lpstr>
      <vt:lpstr>Calibri Light</vt:lpstr>
      <vt:lpstr>Georgia</vt:lpstr>
      <vt:lpstr>Times New Roman</vt:lpstr>
      <vt:lpstr>Wingdings</vt:lpstr>
      <vt:lpstr>Office 主题​​</vt:lpstr>
      <vt:lpstr>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China</dc:creator>
  <cp:lastModifiedBy>Eric.Apollo</cp:lastModifiedBy>
  <cp:revision>270</cp:revision>
  <dcterms:created xsi:type="dcterms:W3CDTF">2018-03-27T06:53:11Z</dcterms:created>
  <dcterms:modified xsi:type="dcterms:W3CDTF">2018-04-24T12:29:47Z</dcterms:modified>
</cp:coreProperties>
</file>